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4"/>
  </p:notesMasterIdLst>
  <p:sldIdLst>
    <p:sldId id="256" r:id="rId2"/>
    <p:sldId id="261" r:id="rId3"/>
    <p:sldId id="304" r:id="rId4"/>
    <p:sldId id="302" r:id="rId5"/>
    <p:sldId id="303" r:id="rId6"/>
    <p:sldId id="306" r:id="rId7"/>
    <p:sldId id="307" r:id="rId8"/>
    <p:sldId id="308" r:id="rId9"/>
    <p:sldId id="322" r:id="rId10"/>
    <p:sldId id="309" r:id="rId11"/>
    <p:sldId id="310" r:id="rId12"/>
    <p:sldId id="311" r:id="rId13"/>
    <p:sldId id="312" r:id="rId14"/>
    <p:sldId id="258" r:id="rId15"/>
    <p:sldId id="313" r:id="rId16"/>
    <p:sldId id="314" r:id="rId17"/>
    <p:sldId id="315" r:id="rId18"/>
    <p:sldId id="316" r:id="rId19"/>
    <p:sldId id="317" r:id="rId20"/>
    <p:sldId id="318" r:id="rId21"/>
    <p:sldId id="319" r:id="rId22"/>
    <p:sldId id="320" r:id="rId23"/>
  </p:sldIdLst>
  <p:sldSz cx="9144000" cy="5143500" type="screen16x9"/>
  <p:notesSz cx="6858000" cy="9144000"/>
  <p:embeddedFontLst>
    <p:embeddedFont>
      <p:font typeface="Asap" panose="020B0604020202020204" charset="0"/>
      <p:regular r:id="rId25"/>
      <p:bold r:id="rId26"/>
      <p:italic r:id="rId27"/>
      <p:boldItalic r:id="rId28"/>
    </p:embeddedFont>
    <p:embeddedFont>
      <p:font typeface="DM Serif Text" pitchFamily="2" charset="0"/>
      <p:regular r:id="rId29"/>
      <p:italic r:id="rId30"/>
    </p:embeddedFont>
    <p:embeddedFont>
      <p:font typeface="Open Sans" panose="020B0606030504020204" pitchFamily="34" charset="0"/>
      <p:regular r:id="rId31"/>
      <p:bold r:id="rId32"/>
    </p:embeddedFont>
    <p:embeddedFont>
      <p:font typeface="Palatino Linotype" panose="02040502050505030304" pitchFamily="18" charset="0"/>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A06B"/>
    <a:srgbClr val="D5B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0A348B-8539-47AE-A198-6A80D648B518}">
  <a:tblStyle styleId="{650A348B-8539-47AE-A198-6A80D648B51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90" autoAdjust="0"/>
  </p:normalViewPr>
  <p:slideViewPr>
    <p:cSldViewPr>
      <p:cViewPr varScale="1">
        <p:scale>
          <a:sx n="128" d="100"/>
          <a:sy n="128" d="100"/>
        </p:scale>
        <p:origin x="1134" y="1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font" Target="fonts/font2.fntdata" Id="rId26" /><Relationship Type="http://schemas.openxmlformats.org/officeDocument/2006/relationships/font" Target="fonts/font15.fntdata" Id="rId39" /><Relationship Type="http://schemas.openxmlformats.org/officeDocument/2006/relationships/slide" Target="slides/slide20.xml" Id="rId21" /><Relationship Type="http://schemas.openxmlformats.org/officeDocument/2006/relationships/font" Target="fonts/font10.fntdata" Id="rId34" /><Relationship Type="http://schemas.openxmlformats.org/officeDocument/2006/relationships/viewProps" Target="viewProps.xml" Id="rId42"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font" Target="fonts/font5.fntdata" Id="rId29" /><Relationship Type="http://schemas.openxmlformats.org/officeDocument/2006/relationships/presProps" Target="presProps.xml" Id="rId41"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notesMaster" Target="notesMasters/notesMaster1.xml" Id="rId24" /><Relationship Type="http://schemas.openxmlformats.org/officeDocument/2006/relationships/font" Target="fonts/font8.fntdata" Id="rId32" /><Relationship Type="http://schemas.openxmlformats.org/officeDocument/2006/relationships/font" Target="fonts/font13.fntdata" Id="rId37" /><Relationship Type="http://schemas.openxmlformats.org/officeDocument/2006/relationships/font" Target="fonts/font16.fntdata" Id="rId40"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font" Target="fonts/font4.fntdata" Id="rId28" /><Relationship Type="http://schemas.openxmlformats.org/officeDocument/2006/relationships/font" Target="fonts/font12.fntdata"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font" Target="fonts/font7.fntdata" Id="rId31" /><Relationship Type="http://schemas.openxmlformats.org/officeDocument/2006/relationships/tableStyles" Target="tableStyles.xml" Id="rId44"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font" Target="fonts/font3.fntdata" Id="rId27" /><Relationship Type="http://schemas.openxmlformats.org/officeDocument/2006/relationships/font" Target="fonts/font6.fntdata" Id="rId30" /><Relationship Type="http://schemas.openxmlformats.org/officeDocument/2006/relationships/font" Target="fonts/font11.fntdata" Id="rId35" /><Relationship Type="http://schemas.openxmlformats.org/officeDocument/2006/relationships/theme" Target="theme/theme1.xml" Id="rId43" /><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font" Target="fonts/font1.fntdata" Id="rId25" /><Relationship Type="http://schemas.openxmlformats.org/officeDocument/2006/relationships/font" Target="fonts/font9.fntdata" Id="rId33" /><Relationship Type="http://schemas.openxmlformats.org/officeDocument/2006/relationships/font" Target="fonts/font14.fntdata" Id="rId38" /><Relationship Type="http://schemas.openxmlformats.org/officeDocument/2006/relationships/customXml" Target="/customXML/item.xml" Id="imanage.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773936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New_Zealand's_Top_100_History_Maker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pmc.govt.nz/honours/lists/ny2022-qs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zfilm.co.nz/films/whin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Tipene_O'Regan#cite_note-3" TargetMode="External"/><Relationship Id="rId3" Type="http://schemas.openxmlformats.org/officeDocument/2006/relationships/hyperlink" Target="https://en.wikipedia.org/wiki/Tipene_O'Regan#cite_note-Ka_Huru_Manu-1" TargetMode="External"/><Relationship Id="rId7" Type="http://schemas.openxmlformats.org/officeDocument/2006/relationships/hyperlink" Target="https://en.wikipedia.org/wiki/Knight_Bachelor"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1994_Birthday_Honours_(New_Zealand)" TargetMode="External"/><Relationship Id="rId5" Type="http://schemas.openxmlformats.org/officeDocument/2006/relationships/hyperlink" Target="https://en.wikipedia.org/wiki/Treaty_of_Waitangi_claims_and_settlements#Ng%C4%81i_Tahu" TargetMode="External"/><Relationship Id="rId10" Type="http://schemas.openxmlformats.org/officeDocument/2006/relationships/hyperlink" Target="https://en.wikipedia.org/wiki/Tipene_O'Regan#cite_note-4" TargetMode="External"/><Relationship Id="rId4" Type="http://schemas.openxmlformats.org/officeDocument/2006/relationships/hyperlink" Target="https://en.wikipedia.org/wiki/Waitangi_Tribunal" TargetMode="External"/><Relationship Id="rId9" Type="http://schemas.openxmlformats.org/officeDocument/2006/relationships/hyperlink" Target="https://en.wikipedia.org/wiki/Royal_Society_Te_Ap%C4%81rangi"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ed6ae3509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ed6ae3509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NZ" sz="1100" dirty="0">
                <a:effectLst/>
                <a:latin typeface="Calibri" panose="020F0502020204030204" pitchFamily="34" charset="0"/>
                <a:ea typeface="Calibri" panose="020F0502020204030204" pitchFamily="34" charset="0"/>
              </a:rPr>
              <a:t>The first part </a:t>
            </a:r>
            <a:r>
              <a:rPr lang="en-NZ" sz="1100" i="1" dirty="0">
                <a:effectLst/>
                <a:latin typeface="Calibri" panose="020F0502020204030204" pitchFamily="34" charset="0"/>
                <a:ea typeface="Calibri" panose="020F0502020204030204" pitchFamily="34" charset="0"/>
              </a:rPr>
              <a:t>He </a:t>
            </a:r>
            <a:r>
              <a:rPr lang="en-NZ" sz="1100" i="1" dirty="0" err="1">
                <a:effectLst/>
                <a:latin typeface="Calibri" panose="020F0502020204030204" pitchFamily="34" charset="0"/>
                <a:ea typeface="Calibri" panose="020F0502020204030204" pitchFamily="34" charset="0"/>
              </a:rPr>
              <a:t>manukura</a:t>
            </a:r>
            <a:r>
              <a:rPr lang="en-NZ" sz="1100" i="1" dirty="0">
                <a:effectLst/>
                <a:latin typeface="Calibri" panose="020F0502020204030204" pitchFamily="34" charset="0"/>
                <a:ea typeface="Calibri" panose="020F0502020204030204" pitchFamily="34" charset="0"/>
              </a:rPr>
              <a:t> whenua </a:t>
            </a:r>
            <a:r>
              <a:rPr lang="en-NZ" sz="1100" dirty="0">
                <a:effectLst/>
                <a:latin typeface="Calibri" panose="020F0502020204030204" pitchFamily="34" charset="0"/>
                <a:ea typeface="Calibri" panose="020F0502020204030204" pitchFamily="34" charset="0"/>
              </a:rPr>
              <a:t>links the people to the land and the land to the people. The second part </a:t>
            </a:r>
            <a:r>
              <a:rPr lang="en-NZ" sz="1100" i="1" dirty="0">
                <a:effectLst/>
                <a:latin typeface="Calibri" panose="020F0502020204030204" pitchFamily="34" charset="0"/>
                <a:ea typeface="Calibri" panose="020F0502020204030204" pitchFamily="34" charset="0"/>
              </a:rPr>
              <a:t>He </a:t>
            </a:r>
            <a:r>
              <a:rPr lang="en-NZ" sz="1100" i="1" dirty="0" err="1">
                <a:effectLst/>
                <a:latin typeface="Calibri" panose="020F0502020204030204" pitchFamily="34" charset="0"/>
                <a:ea typeface="Calibri" panose="020F0502020204030204" pitchFamily="34" charset="0"/>
              </a:rPr>
              <a:t>manukura</a:t>
            </a:r>
            <a:r>
              <a:rPr lang="en-NZ" sz="1100" i="1" dirty="0">
                <a:effectLst/>
                <a:latin typeface="Calibri" panose="020F0502020204030204" pitchFamily="34" charset="0"/>
                <a:ea typeface="Calibri" panose="020F0502020204030204" pitchFamily="34" charset="0"/>
              </a:rPr>
              <a:t> </a:t>
            </a:r>
            <a:r>
              <a:rPr lang="en-NZ" sz="1100" i="1" dirty="0" err="1">
                <a:effectLst/>
                <a:latin typeface="Calibri" panose="020F0502020204030204" pitchFamily="34" charset="0"/>
                <a:ea typeface="Calibri" panose="020F0502020204030204" pitchFamily="34" charset="0"/>
              </a:rPr>
              <a:t>tangata</a:t>
            </a:r>
            <a:r>
              <a:rPr lang="en-NZ" sz="1100" i="1" dirty="0">
                <a:effectLst/>
                <a:latin typeface="Calibri" panose="020F0502020204030204" pitchFamily="34" charset="0"/>
                <a:ea typeface="Calibri" panose="020F0502020204030204" pitchFamily="34" charset="0"/>
              </a:rPr>
              <a:t> </a:t>
            </a:r>
            <a:r>
              <a:rPr lang="en-NZ" sz="1100" dirty="0">
                <a:effectLst/>
                <a:latin typeface="Calibri" panose="020F0502020204030204" pitchFamily="34" charset="0"/>
                <a:ea typeface="Calibri" panose="020F0502020204030204" pitchFamily="34" charset="0"/>
              </a:rPr>
              <a:t>literally translates to a </a:t>
            </a:r>
            <a:r>
              <a:rPr lang="en-NZ" sz="1100" i="1" dirty="0">
                <a:effectLst/>
                <a:latin typeface="Calibri" panose="020F0502020204030204" pitchFamily="34" charset="0"/>
                <a:ea typeface="Calibri" panose="020F0502020204030204" pitchFamily="34" charset="0"/>
              </a:rPr>
              <a:t>leader of people</a:t>
            </a:r>
            <a:r>
              <a:rPr lang="en-NZ" sz="1100" dirty="0">
                <a:effectLst/>
                <a:latin typeface="Calibri" panose="020F0502020204030204" pitchFamily="34" charset="0"/>
                <a:ea typeface="Calibri" panose="020F0502020204030204" pitchFamily="34" charset="0"/>
              </a:rPr>
              <a:t> from more well-known figures to community leaders doing valuable work who may be less in the public eye.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26db40b13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26db40b13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r>
              <a:rPr lang="en-US" dirty="0"/>
              <a:t>Sophie was just two when she lost her left leg below the knee and suffered damage to her right leg in a </a:t>
            </a:r>
            <a:r>
              <a:rPr lang="en-US" dirty="0" err="1"/>
              <a:t>lawnmowing</a:t>
            </a:r>
            <a:r>
              <a:rPr lang="en-US" dirty="0"/>
              <a:t> accident. Despite this she became a champion swimmer – easily beating her able-bodied peers. Aged just 15, Sophie was the youngest member of the New Zealand team at Beijing 2008 where she won three gold and one silver medal in the Water Cube. New Zealand’s most decorated Paralympian.</a:t>
            </a:r>
          </a:p>
          <a:p>
            <a:pPr marL="158750" indent="0" algn="l">
              <a:buNone/>
            </a:pPr>
            <a:r>
              <a:rPr lang="en-US" dirty="0"/>
              <a:t>Photo credit: Dame Patsy Reddy</a:t>
            </a:r>
            <a:endParaRPr lang="en-N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26db40b13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26db40b13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r>
              <a:rPr lang="en-NZ" dirty="0"/>
              <a:t>Citation included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26db40b13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26db40b13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NZ" b="0" i="0" dirty="0">
                <a:solidFill>
                  <a:srgbClr val="202124"/>
                </a:solidFill>
                <a:effectLst/>
                <a:latin typeface="arial" panose="020B0604020202020204" pitchFamily="34" charset="0"/>
              </a:rPr>
              <a:t>The </a:t>
            </a:r>
            <a:r>
              <a:rPr lang="en-NZ" b="0" i="0" dirty="0" err="1">
                <a:solidFill>
                  <a:srgbClr val="202124"/>
                </a:solidFill>
                <a:effectLst/>
                <a:latin typeface="arial" panose="020B0604020202020204" pitchFamily="34" charset="0"/>
              </a:rPr>
              <a:t>Raukatauri</a:t>
            </a:r>
            <a:r>
              <a:rPr lang="en-NZ" b="0" i="0" dirty="0">
                <a:solidFill>
                  <a:srgbClr val="202124"/>
                </a:solidFill>
                <a:effectLst/>
                <a:latin typeface="arial" panose="020B0604020202020204" pitchFamily="34" charset="0"/>
              </a:rPr>
              <a:t> Music Therapy Centre was established in March 2004 by singer and songwriter </a:t>
            </a:r>
            <a:r>
              <a:rPr lang="en-NZ" b="0" i="0" dirty="0" err="1">
                <a:solidFill>
                  <a:srgbClr val="202124"/>
                </a:solidFill>
                <a:effectLst/>
                <a:latin typeface="arial" panose="020B0604020202020204" pitchFamily="34" charset="0"/>
              </a:rPr>
              <a:t>Hinewehi</a:t>
            </a:r>
            <a:r>
              <a:rPr lang="en-NZ" b="0" i="0" dirty="0">
                <a:solidFill>
                  <a:srgbClr val="202124"/>
                </a:solidFill>
                <a:effectLst/>
                <a:latin typeface="arial" panose="020B0604020202020204" pitchFamily="34" charset="0"/>
              </a:rPr>
              <a:t> </a:t>
            </a:r>
            <a:r>
              <a:rPr lang="en-NZ" b="0" i="0" dirty="0" err="1">
                <a:solidFill>
                  <a:srgbClr val="202124"/>
                </a:solidFill>
                <a:effectLst/>
                <a:latin typeface="arial" panose="020B0604020202020204" pitchFamily="34" charset="0"/>
              </a:rPr>
              <a:t>Mohi</a:t>
            </a:r>
            <a:r>
              <a:rPr lang="en-NZ" b="0" i="0" dirty="0">
                <a:solidFill>
                  <a:srgbClr val="202124"/>
                </a:solidFill>
                <a:effectLst/>
                <a:latin typeface="arial" panose="020B0604020202020204" pitchFamily="34" charset="0"/>
              </a:rPr>
              <a:t>, who named it after her daughter </a:t>
            </a:r>
            <a:r>
              <a:rPr lang="en-NZ" b="1" i="0" dirty="0" err="1">
                <a:solidFill>
                  <a:srgbClr val="202124"/>
                </a:solidFill>
                <a:effectLst/>
                <a:latin typeface="arial" panose="020B0604020202020204" pitchFamily="34" charset="0"/>
              </a:rPr>
              <a:t>Hineraukatauri</a:t>
            </a:r>
            <a:r>
              <a:rPr lang="en-NZ" b="0" i="0" dirty="0">
                <a:solidFill>
                  <a:srgbClr val="202124"/>
                </a:solidFill>
                <a:effectLst/>
                <a:latin typeface="arial" panose="020B0604020202020204" pitchFamily="34" charset="0"/>
              </a:rPr>
              <a:t> who has severe cerebral palsy.</a:t>
            </a:r>
            <a:endParaRPr lang="en-N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26db40b13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26db40b13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NZ" dirty="0"/>
              <a:t>Citation included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27b7eb40c9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27b7eb40c9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NZ" dirty="0"/>
              <a:t>What qualities do all these inspirational New Zealanders share? How are they inspirational? Either in their chosen careers or beyond their careers e.g. in the way they have served their country, overcome obstacles etc.  E.g. Care for others, stand up for people’s rights, protect the planet, called to do the ‘right’ thing, look after people, inspire other people etc.</a:t>
            </a:r>
          </a:p>
          <a:p>
            <a:r>
              <a:rPr lang="en-NZ" dirty="0"/>
              <a:t>Students given time to think of answers and collate answers – one group member is </a:t>
            </a:r>
            <a:r>
              <a:rPr lang="en-NZ" dirty="0" err="1"/>
              <a:t>notetaker</a:t>
            </a:r>
            <a:r>
              <a:rPr lang="en-NZ" dirty="0"/>
              <a:t> another is reporter. Bring group back together and reporter shares the qualities. Create a class list of inspirational New Zealanders. Students go on to choose one to research and present to class (see teaching unit notes for more details).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27b7eb40c9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27b7eb40c9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NZ" dirty="0"/>
              <a:t>Students could also consider how their chosen person demonstrates </a:t>
            </a:r>
            <a:r>
              <a:rPr lang="en-NZ" dirty="0" err="1"/>
              <a:t>te</a:t>
            </a:r>
            <a:r>
              <a:rPr lang="en-NZ" dirty="0"/>
              <a:t> </a:t>
            </a:r>
            <a:r>
              <a:rPr lang="en-NZ" dirty="0" err="1"/>
              <a:t>ao</a:t>
            </a:r>
            <a:r>
              <a:rPr lang="en-NZ" dirty="0"/>
              <a:t> Māori values e.g. </a:t>
            </a:r>
            <a:r>
              <a:rPr lang="en-NZ" dirty="0" err="1"/>
              <a:t>manaakitanga</a:t>
            </a:r>
            <a:r>
              <a:rPr lang="en-NZ" dirty="0"/>
              <a:t>, </a:t>
            </a:r>
            <a:r>
              <a:rPr lang="en-NZ" dirty="0" err="1"/>
              <a:t>tuakana</a:t>
            </a:r>
            <a:r>
              <a:rPr lang="en-NZ" dirty="0"/>
              <a:t> </a:t>
            </a:r>
            <a:r>
              <a:rPr lang="en-NZ" dirty="0" err="1"/>
              <a:t>teina</a:t>
            </a:r>
            <a:r>
              <a:rPr lang="en-NZ" dirty="0"/>
              <a:t> (example of Valerie Adams coaching her sister for Paralympics) etc.  This is an interesting list to consider (from 2005 so would definitely be different today – but could prompt discussion about who is on list and who isn’t and why that might be – could possibly come up with own class list or change ranking). </a:t>
            </a:r>
            <a:r>
              <a:rPr lang="en-NZ" dirty="0">
                <a:hlinkClick r:id="rId3"/>
              </a:rPr>
              <a:t>New Zealand's Top 100 History Makers - Wikipedia</a:t>
            </a:r>
            <a:endParaRPr lang="en-NZ"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ed6ae3509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ed6ae3509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0" i="0">
                <a:solidFill>
                  <a:srgbClr val="333333"/>
                </a:solidFill>
                <a:effectLst/>
                <a:latin typeface="open-sans"/>
              </a:rPr>
              <a:t>The King’s </a:t>
            </a:r>
            <a:r>
              <a:rPr lang="en-NZ" b="0" i="0" dirty="0">
                <a:solidFill>
                  <a:srgbClr val="333333"/>
                </a:solidFill>
                <a:effectLst/>
                <a:latin typeface="open-sans"/>
              </a:rPr>
              <a:t>Service Order and Medal recognises voluntary service to the community, and service through elected and appointed office. Both the Order and Medal are for civilians only and military service is not eligible.</a:t>
            </a:r>
            <a:endParaRPr lang="en-NZ"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26db40b13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26db40b13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NZ" dirty="0"/>
              <a:t>An example of a King’s Service Medal citation, listing all the ways Mrs Robin Florence Clarke has contributed to her community (more can be found </a:t>
            </a:r>
            <a:r>
              <a:rPr lang="en-NZ" dirty="0" err="1"/>
              <a:t>at:</a:t>
            </a:r>
            <a:r>
              <a:rPr lang="en-NZ" dirty="0" err="1">
                <a:hlinkClick r:id="rId3"/>
              </a:rPr>
              <a:t>New</a:t>
            </a:r>
            <a:r>
              <a:rPr lang="en-NZ" dirty="0">
                <a:hlinkClick r:id="rId3"/>
              </a:rPr>
              <a:t> Year Honours 2022 - Citations for the Queen's Service Medal | Department of the Prime Minister and Cabinet (DPMC)</a:t>
            </a:r>
            <a:r>
              <a:rPr lang="en-NZ" dirty="0"/>
              <a:t>) Begin with name, For services to…then what community they contribute to, then list all their achievements/contributions and the impact. See teaching notes for more detail.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ed6ae3509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ed6ae3509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NZ" dirty="0"/>
              <a:t>Remember not all heroes wear capes! Some examples might be your school caretaker, your teacher or principal, sports coach, parent or sibling, GP. </a:t>
            </a:r>
            <a:r>
              <a:rPr lang="en-NZ" dirty="0" err="1"/>
              <a:t>Approx</a:t>
            </a:r>
            <a:r>
              <a:rPr lang="en-NZ" dirty="0"/>
              <a:t> 1.2 million New Zealanders volunteer in some capacity giving us the highest per capita rate in the world. Discuss what a volunteer is and how they contribute to our communities. Discuss examples from students everyday lives.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27b7eb40c9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27b7eb40c9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N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26db40b13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26db40b13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NZ" dirty="0"/>
              <a:t>Brainstorm some inspirational New Zealanders that the students are familiar with (can choose to do this as whole class or in small groups). We have provided some case studies of several amazing New Zealanders who have been knighted – feel free to use your own relevant examples. Good books to have copies of if possible include: Go Girls, Oh Boy and Kia </a:t>
            </a:r>
            <a:r>
              <a:rPr lang="en-NZ" dirty="0" err="1"/>
              <a:t>Kaha</a:t>
            </a:r>
            <a:r>
              <a:rPr lang="en-NZ" dirty="0"/>
              <a:t>.  There are individual books about New Zealand heroes such as First to the top by David Hill. Explore New Zealanders who have received/been nominated for Royal New Zealand Honours – but also consider those who have not and why not? Look at historical figures too (e.g.  and research someone who you think deserved acknowledgement.) See Teaching Unit for more details.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27b7eb40c9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27b7eb40c9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NZ" dirty="0"/>
              <a:t>We can arrange an Investiture Ceremony for your class/school either in-person or virtual ceremony via Zoom (approx15 mins) which could include a virtual tour of the house (approx. 30 mins) We are able to provide further resources to assist if required.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NZ" dirty="0"/>
              <a:t>Watch this clip of an Investiture Ceremony held at Government House Wellington. What is special about the ceremony? How is it unique to New Zealand? </a:t>
            </a:r>
          </a:p>
        </p:txBody>
      </p:sp>
    </p:spTree>
    <p:extLst>
      <p:ext uri="{BB962C8B-B14F-4D97-AF65-F5344CB8AC3E}">
        <p14:creationId xmlns:p14="http://schemas.microsoft.com/office/powerpoint/2010/main" val="1784054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27b7eb40c9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27b7eb40c9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NZ" dirty="0"/>
              <a:t>This </a:t>
            </a:r>
            <a:r>
              <a:rPr lang="en-NZ" dirty="0" err="1"/>
              <a:t>whakataukī</a:t>
            </a:r>
            <a:r>
              <a:rPr lang="en-NZ" dirty="0"/>
              <a:t> is on letters sent from the Governor-General, Dame Cindy </a:t>
            </a:r>
            <a:r>
              <a:rPr lang="en-NZ" dirty="0" err="1"/>
              <a:t>Kiro</a:t>
            </a:r>
            <a:r>
              <a:rPr lang="en-NZ" dirty="0"/>
              <a:t>, to honours recipients. </a:t>
            </a:r>
            <a:r>
              <a:rPr lang="en-NZ" b="0" i="0" dirty="0">
                <a:solidFill>
                  <a:srgbClr val="FFFFFF"/>
                </a:solidFill>
                <a:effectLst/>
                <a:latin typeface="Roboto" panose="02000000000000000000" pitchFamily="2" charset="0"/>
              </a:rPr>
              <a:t>It reflects the nature of the honours awards as it is about perseverance and endurance. Refusing to let obstacles get in your way while striving to reach your goals.</a:t>
            </a:r>
            <a:endParaRPr lang="en-N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ed6ae3509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ed6ae3509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NZ" sz="1100" dirty="0">
                <a:effectLst/>
                <a:latin typeface="Calibri" panose="020F0502020204030204" pitchFamily="34" charset="0"/>
                <a:ea typeface="Calibri" panose="020F0502020204030204" pitchFamily="34" charset="0"/>
              </a:rPr>
              <a:t>The first part </a:t>
            </a:r>
            <a:r>
              <a:rPr lang="en-NZ" sz="1100" i="1" dirty="0">
                <a:effectLst/>
                <a:latin typeface="Calibri" panose="020F0502020204030204" pitchFamily="34" charset="0"/>
                <a:ea typeface="Calibri" panose="020F0502020204030204" pitchFamily="34" charset="0"/>
              </a:rPr>
              <a:t>He </a:t>
            </a:r>
            <a:r>
              <a:rPr lang="en-NZ" sz="1100" i="1" dirty="0" err="1">
                <a:effectLst/>
                <a:latin typeface="Calibri" panose="020F0502020204030204" pitchFamily="34" charset="0"/>
                <a:ea typeface="Calibri" panose="020F0502020204030204" pitchFamily="34" charset="0"/>
              </a:rPr>
              <a:t>manukura</a:t>
            </a:r>
            <a:r>
              <a:rPr lang="en-NZ" sz="1100" i="1" dirty="0">
                <a:effectLst/>
                <a:latin typeface="Calibri" panose="020F0502020204030204" pitchFamily="34" charset="0"/>
                <a:ea typeface="Calibri" panose="020F0502020204030204" pitchFamily="34" charset="0"/>
              </a:rPr>
              <a:t> whenua </a:t>
            </a:r>
            <a:r>
              <a:rPr lang="en-NZ" sz="1100" dirty="0">
                <a:effectLst/>
                <a:latin typeface="Calibri" panose="020F0502020204030204" pitchFamily="34" charset="0"/>
                <a:ea typeface="Calibri" panose="020F0502020204030204" pitchFamily="34" charset="0"/>
              </a:rPr>
              <a:t>links the people to the land and the land to the people. The second part </a:t>
            </a:r>
            <a:r>
              <a:rPr lang="en-NZ" sz="1100" i="1" dirty="0">
                <a:effectLst/>
                <a:latin typeface="Calibri" panose="020F0502020204030204" pitchFamily="34" charset="0"/>
                <a:ea typeface="Calibri" panose="020F0502020204030204" pitchFamily="34" charset="0"/>
              </a:rPr>
              <a:t>He </a:t>
            </a:r>
            <a:r>
              <a:rPr lang="en-NZ" sz="1100" i="1" dirty="0" err="1">
                <a:effectLst/>
                <a:latin typeface="Calibri" panose="020F0502020204030204" pitchFamily="34" charset="0"/>
                <a:ea typeface="Calibri" panose="020F0502020204030204" pitchFamily="34" charset="0"/>
              </a:rPr>
              <a:t>manukura</a:t>
            </a:r>
            <a:r>
              <a:rPr lang="en-NZ" sz="1100" i="1" dirty="0">
                <a:effectLst/>
                <a:latin typeface="Calibri" panose="020F0502020204030204" pitchFamily="34" charset="0"/>
                <a:ea typeface="Calibri" panose="020F0502020204030204" pitchFamily="34" charset="0"/>
              </a:rPr>
              <a:t> </a:t>
            </a:r>
            <a:r>
              <a:rPr lang="en-NZ" sz="1100" i="1" dirty="0" err="1">
                <a:effectLst/>
                <a:latin typeface="Calibri" panose="020F0502020204030204" pitchFamily="34" charset="0"/>
                <a:ea typeface="Calibri" panose="020F0502020204030204" pitchFamily="34" charset="0"/>
              </a:rPr>
              <a:t>tangata</a:t>
            </a:r>
            <a:r>
              <a:rPr lang="en-NZ" sz="1100" i="1" dirty="0">
                <a:effectLst/>
                <a:latin typeface="Calibri" panose="020F0502020204030204" pitchFamily="34" charset="0"/>
                <a:ea typeface="Calibri" panose="020F0502020204030204" pitchFamily="34" charset="0"/>
              </a:rPr>
              <a:t> </a:t>
            </a:r>
            <a:r>
              <a:rPr lang="en-NZ" sz="1100" dirty="0">
                <a:effectLst/>
                <a:latin typeface="Calibri" panose="020F0502020204030204" pitchFamily="34" charset="0"/>
                <a:ea typeface="Calibri" panose="020F0502020204030204" pitchFamily="34" charset="0"/>
              </a:rPr>
              <a:t>literally translates to a </a:t>
            </a:r>
            <a:r>
              <a:rPr lang="en-NZ" sz="1100" i="1" dirty="0">
                <a:effectLst/>
                <a:latin typeface="Calibri" panose="020F0502020204030204" pitchFamily="34" charset="0"/>
                <a:ea typeface="Calibri" panose="020F0502020204030204" pitchFamily="34" charset="0"/>
              </a:rPr>
              <a:t>leader of people</a:t>
            </a:r>
            <a:r>
              <a:rPr lang="en-NZ" sz="1100" dirty="0">
                <a:effectLst/>
                <a:latin typeface="Calibri" panose="020F0502020204030204" pitchFamily="34" charset="0"/>
                <a:ea typeface="Calibri" panose="020F0502020204030204" pitchFamily="34" charset="0"/>
              </a:rPr>
              <a:t> from more well-known figures to community leaders doing valuable work who may be less in the public eye.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26db40b13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26db40b13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NZ" dirty="0"/>
              <a:t>For more information about The Order of New Zealand: https://dpmc.govt.nz/our-programmes/new-zealand-royal-honours/new-zealand-royal-honours-system/components-new-zealand-1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26db40b13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26db40b13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NZ" b="0" i="0" dirty="0">
                <a:solidFill>
                  <a:srgbClr val="4D5156"/>
                </a:solidFill>
                <a:effectLst/>
                <a:latin typeface="arial" panose="020B0604020202020204" pitchFamily="34" charset="0"/>
              </a:rPr>
              <a:t>Sir Mason Durie (Inspirational Māori leader in fields of mental health, Māori health and wellbeing and Professor of Māori studies) , Sir Murray </a:t>
            </a:r>
            <a:r>
              <a:rPr lang="en-NZ" b="0" i="0" dirty="0" err="1">
                <a:solidFill>
                  <a:srgbClr val="4D5156"/>
                </a:solidFill>
                <a:effectLst/>
                <a:latin typeface="arial" panose="020B0604020202020204" pitchFamily="34" charset="0"/>
              </a:rPr>
              <a:t>Halberg</a:t>
            </a:r>
            <a:r>
              <a:rPr lang="en-NZ" b="0" i="0" dirty="0">
                <a:solidFill>
                  <a:srgbClr val="4D5156"/>
                </a:solidFill>
                <a:effectLst/>
                <a:latin typeface="arial" panose="020B0604020202020204" pitchFamily="34" charset="0"/>
              </a:rPr>
              <a:t> (</a:t>
            </a:r>
            <a:r>
              <a:rPr lang="en-NZ" dirty="0"/>
              <a:t>Olympic champion and founder of the </a:t>
            </a:r>
            <a:r>
              <a:rPr lang="en-NZ" dirty="0" err="1"/>
              <a:t>Halberg</a:t>
            </a:r>
            <a:r>
              <a:rPr lang="en-NZ" dirty="0"/>
              <a:t> Foundation, which supports physically disabled New Zealanders to participate in sport and recreation) , and Dame Joy Cowley (celebrated children’s author and literacy specialist).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26db40b13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26db40b13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Font typeface="Arial" panose="020B0604020202020204" pitchFamily="34" charset="0"/>
              <a:buNone/>
            </a:pPr>
            <a:r>
              <a:rPr lang="en-US" sz="1100" dirty="0"/>
              <a:t>In 1990 awarded New Zealand 1990 Commemoration Medal. 1991: was appointed to the Order of New Zealand (New Zealand’s highest civil </a:t>
            </a:r>
            <a:r>
              <a:rPr lang="en-US" sz="1100" dirty="0" err="1"/>
              <a:t>honour</a:t>
            </a:r>
            <a:r>
              <a:rPr lang="en-US" sz="1100" dirty="0"/>
              <a:t>)</a:t>
            </a:r>
          </a:p>
          <a:p>
            <a:pPr marL="0" indent="0">
              <a:buFont typeface="Arial" panose="020B0604020202020204" pitchFamily="34" charset="0"/>
              <a:buNone/>
            </a:pPr>
            <a:r>
              <a:rPr lang="en-US" sz="1100" dirty="0"/>
              <a:t>1993: awarded New Zealand Suffrage Centennial Medal. </a:t>
            </a:r>
          </a:p>
          <a:p>
            <a:r>
              <a:rPr lang="en-NZ" dirty="0"/>
              <a:t>Even from a young age Dame </a:t>
            </a:r>
            <a:r>
              <a:rPr lang="en-NZ" dirty="0" err="1"/>
              <a:t>Whina</a:t>
            </a:r>
            <a:r>
              <a:rPr lang="en-NZ" dirty="0"/>
              <a:t> found ways to help her community. She was a teacher at </a:t>
            </a:r>
            <a:r>
              <a:rPr lang="en-NZ" dirty="0" err="1"/>
              <a:t>Pawarenga</a:t>
            </a:r>
            <a:r>
              <a:rPr lang="en-NZ" dirty="0"/>
              <a:t> Native school. She took part in a protest to stop farmers draining a swamp Māori used to gather seafood whenever it flooded. She was skilled in getting people to work together. She was a leader in land development. First president of Women’s Welfare League. When the Queen awarded </a:t>
            </a:r>
            <a:r>
              <a:rPr lang="en-NZ" dirty="0" err="1"/>
              <a:t>Whina</a:t>
            </a:r>
            <a:r>
              <a:rPr lang="en-NZ" dirty="0"/>
              <a:t> a medal she said: “I am the wearer to show that if some can get to these heights, we all can”. Most famously she led </a:t>
            </a:r>
            <a:r>
              <a:rPr lang="en-NZ" dirty="0" err="1"/>
              <a:t>Te</a:t>
            </a:r>
            <a:r>
              <a:rPr lang="en-NZ" dirty="0"/>
              <a:t> </a:t>
            </a:r>
            <a:r>
              <a:rPr lang="en-NZ" dirty="0" err="1"/>
              <a:t>Ropu</a:t>
            </a:r>
            <a:r>
              <a:rPr lang="en-NZ" dirty="0"/>
              <a:t> o </a:t>
            </a:r>
            <a:r>
              <a:rPr lang="en-NZ" dirty="0" err="1"/>
              <a:t>te</a:t>
            </a:r>
            <a:r>
              <a:rPr lang="en-NZ" dirty="0"/>
              <a:t> Matakite, to protest more land loss. A protest march 10,000 </a:t>
            </a:r>
            <a:r>
              <a:rPr lang="en-NZ" dirty="0" err="1"/>
              <a:t>kms</a:t>
            </a:r>
            <a:r>
              <a:rPr lang="en-NZ" dirty="0"/>
              <a:t> from </a:t>
            </a:r>
            <a:r>
              <a:rPr lang="en-NZ" dirty="0" err="1"/>
              <a:t>Te</a:t>
            </a:r>
            <a:r>
              <a:rPr lang="en-NZ" dirty="0"/>
              <a:t> </a:t>
            </a:r>
            <a:r>
              <a:rPr lang="en-NZ" dirty="0" err="1"/>
              <a:t>Hāpua</a:t>
            </a:r>
            <a:r>
              <a:rPr lang="en-NZ" dirty="0"/>
              <a:t> in the Far North to Parliament in Wellington. Her message was always that the nation should be united. Dame </a:t>
            </a:r>
            <a:r>
              <a:rPr lang="en-NZ" dirty="0" err="1"/>
              <a:t>Whina</a:t>
            </a:r>
            <a:r>
              <a:rPr lang="en-NZ" dirty="0"/>
              <a:t> Cooper biopic out in June aligning with the inaugural New </a:t>
            </a:r>
            <a:r>
              <a:rPr lang="en-NZ" dirty="0" err="1"/>
              <a:t>Matariki</a:t>
            </a:r>
            <a:r>
              <a:rPr lang="en-NZ" dirty="0"/>
              <a:t> public holiday. </a:t>
            </a:r>
            <a:r>
              <a:rPr lang="en-NZ" dirty="0" err="1">
                <a:hlinkClick r:id="rId3"/>
              </a:rPr>
              <a:t>Whina</a:t>
            </a:r>
            <a:r>
              <a:rPr lang="en-NZ" dirty="0">
                <a:hlinkClick r:id="rId3"/>
              </a:rPr>
              <a:t> (nzfilm.co.nz)</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26db40b13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26db40b13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NZ" dirty="0"/>
              <a:t>https://dpmc.govt.nz/honours/recipients/hillary-sir-edmund-percival-kg-onz-kbe. Citation included.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26db40b13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26db40b13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NZ" b="0" i="0" dirty="0">
                <a:solidFill>
                  <a:srgbClr val="202122"/>
                </a:solidFill>
                <a:effectLst/>
                <a:latin typeface="Arial" panose="020B0604020202020204" pitchFamily="34" charset="0"/>
              </a:rPr>
              <a:t>Sir </a:t>
            </a:r>
            <a:r>
              <a:rPr lang="en-NZ" b="0" i="0" dirty="0" err="1">
                <a:solidFill>
                  <a:srgbClr val="202122"/>
                </a:solidFill>
                <a:effectLst/>
                <a:latin typeface="Arial" panose="020B0604020202020204" pitchFamily="34" charset="0"/>
              </a:rPr>
              <a:t>Tipene</a:t>
            </a:r>
            <a:r>
              <a:rPr lang="en-NZ" b="0" i="0" dirty="0">
                <a:solidFill>
                  <a:srgbClr val="202122"/>
                </a:solidFill>
                <a:effectLst/>
                <a:latin typeface="Arial" panose="020B0604020202020204" pitchFamily="34" charset="0"/>
              </a:rPr>
              <a:t> </a:t>
            </a:r>
            <a:r>
              <a:rPr lang="en-NZ" b="0" i="0" dirty="0" err="1">
                <a:solidFill>
                  <a:srgbClr val="202122"/>
                </a:solidFill>
                <a:effectLst/>
                <a:latin typeface="Arial" panose="020B0604020202020204" pitchFamily="34" charset="0"/>
              </a:rPr>
              <a:t>O’Regan</a:t>
            </a:r>
            <a:r>
              <a:rPr lang="en-NZ" b="0" i="0" dirty="0">
                <a:solidFill>
                  <a:srgbClr val="202122"/>
                </a:solidFill>
                <a:effectLst/>
                <a:latin typeface="Arial" panose="020B0604020202020204" pitchFamily="34" charset="0"/>
              </a:rPr>
              <a:t> was appointed to the </a:t>
            </a:r>
            <a:r>
              <a:rPr lang="en-NZ" b="0" i="0" dirty="0" err="1">
                <a:solidFill>
                  <a:srgbClr val="202122"/>
                </a:solidFill>
                <a:effectLst/>
                <a:latin typeface="Arial" panose="020B0604020202020204" pitchFamily="34" charset="0"/>
              </a:rPr>
              <a:t>Ngāi</a:t>
            </a:r>
            <a:r>
              <a:rPr lang="en-NZ" b="0" i="0" dirty="0">
                <a:solidFill>
                  <a:srgbClr val="202122"/>
                </a:solidFill>
                <a:effectLst/>
                <a:latin typeface="Arial" panose="020B0604020202020204" pitchFamily="34" charset="0"/>
              </a:rPr>
              <a:t> </a:t>
            </a:r>
            <a:r>
              <a:rPr lang="en-NZ" b="0" i="0" dirty="0" err="1">
                <a:solidFill>
                  <a:srgbClr val="202122"/>
                </a:solidFill>
                <a:effectLst/>
                <a:latin typeface="Arial" panose="020B0604020202020204" pitchFamily="34" charset="0"/>
              </a:rPr>
              <a:t>Tahu</a:t>
            </a:r>
            <a:r>
              <a:rPr lang="en-NZ" b="0" i="0" dirty="0">
                <a:solidFill>
                  <a:srgbClr val="202122"/>
                </a:solidFill>
                <a:effectLst/>
                <a:latin typeface="Arial" panose="020B0604020202020204" pitchFamily="34" charset="0"/>
              </a:rPr>
              <a:t> Māori Trust Board in 1976. He was on the board for 22 years and was chair for 13 years.</a:t>
            </a:r>
            <a:r>
              <a:rPr lang="en-NZ" b="0" i="0" u="none" strike="noStrike" baseline="30000" dirty="0">
                <a:solidFill>
                  <a:srgbClr val="0645AD"/>
                </a:solidFill>
                <a:effectLst/>
                <a:latin typeface="Arial" panose="020B0604020202020204" pitchFamily="34" charset="0"/>
                <a:hlinkClick r:id="rId3"/>
              </a:rPr>
              <a:t>[1]</a:t>
            </a:r>
            <a:r>
              <a:rPr lang="en-NZ" b="0" i="0" dirty="0">
                <a:solidFill>
                  <a:srgbClr val="202122"/>
                </a:solidFill>
                <a:effectLst/>
                <a:latin typeface="Arial" panose="020B0604020202020204" pitchFamily="34" charset="0"/>
              </a:rPr>
              <a:t> He guided the board to successful land and sea fisheries claims before the </a:t>
            </a:r>
            <a:r>
              <a:rPr lang="en-NZ" b="0" i="0" u="none" strike="noStrike" dirty="0">
                <a:solidFill>
                  <a:srgbClr val="0645AD"/>
                </a:solidFill>
                <a:effectLst/>
                <a:latin typeface="Arial" panose="020B0604020202020204" pitchFamily="34" charset="0"/>
                <a:hlinkClick r:id="rId4" tooltip="Waitangi Tribunal"/>
              </a:rPr>
              <a:t>Waitangi Tribunal</a:t>
            </a:r>
            <a:r>
              <a:rPr lang="en-NZ" b="0" i="0" dirty="0">
                <a:solidFill>
                  <a:srgbClr val="202122"/>
                </a:solidFill>
                <a:effectLst/>
                <a:latin typeface="Arial" panose="020B0604020202020204" pitchFamily="34" charset="0"/>
              </a:rPr>
              <a:t>, culminating in the Tribunal's reports of 1991 and 1992. He later led claim settlement negotiations leading to the </a:t>
            </a:r>
            <a:r>
              <a:rPr lang="en-NZ" b="0" i="0" u="none" strike="noStrike" dirty="0">
                <a:solidFill>
                  <a:srgbClr val="0645AD"/>
                </a:solidFill>
                <a:effectLst/>
                <a:latin typeface="Arial" panose="020B0604020202020204" pitchFamily="34" charset="0"/>
                <a:hlinkClick r:id="rId5" tooltip="Treaty of Waitangi claims and settlements"/>
              </a:rPr>
              <a:t>1998 settlement</a:t>
            </a:r>
            <a:r>
              <a:rPr lang="en-NZ" b="0" i="0" dirty="0">
                <a:solidFill>
                  <a:srgbClr val="202122"/>
                </a:solidFill>
                <a:effectLst/>
                <a:latin typeface="Arial" panose="020B0604020202020204" pitchFamily="34" charset="0"/>
              </a:rPr>
              <a:t> which made extensive provision for customary rights in fisheries and other natural resources. He is a director of a wide range of South Island Māori enterprises.</a:t>
            </a:r>
          </a:p>
          <a:p>
            <a:pPr algn="l"/>
            <a:r>
              <a:rPr lang="en-NZ" b="0" i="0" dirty="0">
                <a:solidFill>
                  <a:srgbClr val="202122"/>
                </a:solidFill>
                <a:effectLst/>
                <a:latin typeface="Arial" panose="020B0604020202020204" pitchFamily="34" charset="0"/>
              </a:rPr>
              <a:t>In the </a:t>
            </a:r>
            <a:r>
              <a:rPr lang="en-NZ" b="0" i="0" u="none" strike="noStrike" dirty="0">
                <a:solidFill>
                  <a:srgbClr val="0645AD"/>
                </a:solidFill>
                <a:effectLst/>
                <a:latin typeface="Arial" panose="020B0604020202020204" pitchFamily="34" charset="0"/>
                <a:hlinkClick r:id="rId6" tooltip="1994 Birthday Honours (New Zealand)"/>
              </a:rPr>
              <a:t>1994 Queen's Birthday Honours</a:t>
            </a:r>
            <a:r>
              <a:rPr lang="en-NZ" b="0" i="0" dirty="0">
                <a:solidFill>
                  <a:srgbClr val="202122"/>
                </a:solidFill>
                <a:effectLst/>
                <a:latin typeface="Arial" panose="020B0604020202020204" pitchFamily="34" charset="0"/>
              </a:rPr>
              <a:t>, </a:t>
            </a:r>
            <a:r>
              <a:rPr lang="en-NZ" b="0" i="0" dirty="0" err="1">
                <a:solidFill>
                  <a:srgbClr val="202122"/>
                </a:solidFill>
                <a:effectLst/>
                <a:latin typeface="Arial" panose="020B0604020202020204" pitchFamily="34" charset="0"/>
              </a:rPr>
              <a:t>O'Regan</a:t>
            </a:r>
            <a:r>
              <a:rPr lang="en-NZ" b="0" i="0" dirty="0">
                <a:solidFill>
                  <a:srgbClr val="202122"/>
                </a:solidFill>
                <a:effectLst/>
                <a:latin typeface="Arial" panose="020B0604020202020204" pitchFamily="34" charset="0"/>
              </a:rPr>
              <a:t> was appointed a </a:t>
            </a:r>
            <a:r>
              <a:rPr lang="en-NZ" b="0" i="0" u="none" strike="noStrike" dirty="0">
                <a:solidFill>
                  <a:srgbClr val="0645AD"/>
                </a:solidFill>
                <a:effectLst/>
                <a:latin typeface="Arial" panose="020B0604020202020204" pitchFamily="34" charset="0"/>
                <a:hlinkClick r:id="rId7" tooltip="Knight Bachelor"/>
              </a:rPr>
              <a:t>Knight Bachelor</a:t>
            </a:r>
            <a:r>
              <a:rPr lang="en-NZ" b="0" i="0" dirty="0">
                <a:solidFill>
                  <a:srgbClr val="202122"/>
                </a:solidFill>
                <a:effectLst/>
                <a:latin typeface="Arial" panose="020B0604020202020204" pitchFamily="34" charset="0"/>
              </a:rPr>
              <a:t>, for services to the Māori people and the community.</a:t>
            </a:r>
            <a:r>
              <a:rPr lang="en-NZ" b="0" i="0" u="none" strike="noStrike" baseline="30000" dirty="0">
                <a:solidFill>
                  <a:srgbClr val="0645AD"/>
                </a:solidFill>
                <a:effectLst/>
                <a:latin typeface="Arial" panose="020B0604020202020204" pitchFamily="34" charset="0"/>
                <a:hlinkClick r:id="rId8"/>
              </a:rPr>
              <a:t>[3]</a:t>
            </a:r>
            <a:r>
              <a:rPr lang="en-NZ" b="0" i="0" dirty="0">
                <a:solidFill>
                  <a:srgbClr val="202122"/>
                </a:solidFill>
                <a:effectLst/>
                <a:latin typeface="Arial" panose="020B0604020202020204" pitchFamily="34" charset="0"/>
              </a:rPr>
              <a:t> In 2019 he was made a Companion of </a:t>
            </a:r>
            <a:r>
              <a:rPr lang="en-NZ" b="0" i="0" u="none" strike="noStrike" dirty="0">
                <a:solidFill>
                  <a:srgbClr val="0645AD"/>
                </a:solidFill>
                <a:effectLst/>
                <a:latin typeface="Arial" panose="020B0604020202020204" pitchFamily="34" charset="0"/>
                <a:hlinkClick r:id="rId9" tooltip="Royal Society Te Apārangi"/>
              </a:rPr>
              <a:t>Royal Society </a:t>
            </a:r>
            <a:r>
              <a:rPr lang="en-NZ" b="0" i="0" u="none" strike="noStrike" dirty="0" err="1">
                <a:solidFill>
                  <a:srgbClr val="0645AD"/>
                </a:solidFill>
                <a:effectLst/>
                <a:latin typeface="Arial" panose="020B0604020202020204" pitchFamily="34" charset="0"/>
                <a:hlinkClick r:id="rId9" tooltip="Royal Society Te Apārangi"/>
              </a:rPr>
              <a:t>Te</a:t>
            </a:r>
            <a:r>
              <a:rPr lang="en-NZ" b="0" i="0" u="none" strike="noStrike" dirty="0">
                <a:solidFill>
                  <a:srgbClr val="0645AD"/>
                </a:solidFill>
                <a:effectLst/>
                <a:latin typeface="Arial" panose="020B0604020202020204" pitchFamily="34" charset="0"/>
                <a:hlinkClick r:id="rId9" tooltip="Royal Society Te Apārangi"/>
              </a:rPr>
              <a:t> </a:t>
            </a:r>
            <a:r>
              <a:rPr lang="en-NZ" b="0" i="0" u="none" strike="noStrike" dirty="0" err="1">
                <a:solidFill>
                  <a:srgbClr val="0645AD"/>
                </a:solidFill>
                <a:effectLst/>
                <a:latin typeface="Arial" panose="020B0604020202020204" pitchFamily="34" charset="0"/>
                <a:hlinkClick r:id="rId9" tooltip="Royal Society Te Apārangi"/>
              </a:rPr>
              <a:t>Apārangi</a:t>
            </a:r>
            <a:r>
              <a:rPr lang="en-NZ" b="0" i="0" dirty="0">
                <a:solidFill>
                  <a:srgbClr val="202122"/>
                </a:solidFill>
                <a:effectLst/>
                <a:latin typeface="Arial" panose="020B0604020202020204" pitchFamily="34" charset="0"/>
              </a:rPr>
              <a:t>.</a:t>
            </a:r>
            <a:r>
              <a:rPr lang="en-NZ" b="0" i="0" u="none" strike="noStrike" baseline="30000" dirty="0">
                <a:solidFill>
                  <a:srgbClr val="0645AD"/>
                </a:solidFill>
                <a:effectLst/>
                <a:latin typeface="Arial" panose="020B0604020202020204" pitchFamily="34" charset="0"/>
                <a:hlinkClick r:id="rId10"/>
              </a:rPr>
              <a:t>[4]</a:t>
            </a:r>
            <a:endParaRPr lang="en-NZ" b="0" i="0" dirty="0">
              <a:solidFill>
                <a:srgbClr val="202122"/>
              </a:solidFill>
              <a:effectLst/>
              <a:latin typeface="Arial" panose="020B0604020202020204" pitchFamily="34" charset="0"/>
            </a:endParaRPr>
          </a:p>
          <a:p>
            <a:r>
              <a:rPr lang="en-NZ" dirty="0"/>
              <a:t>In 2022 made </a:t>
            </a:r>
            <a:r>
              <a:rPr lang="en-NZ" dirty="0" err="1"/>
              <a:t>Kiwibank</a:t>
            </a:r>
            <a:r>
              <a:rPr lang="en-NZ" dirty="0"/>
              <a:t> New Zealander of the Year </a:t>
            </a:r>
            <a:r>
              <a:rPr lang="en-NZ" b="0" i="0" dirty="0">
                <a:solidFill>
                  <a:srgbClr val="3E3E3E"/>
                </a:solidFill>
                <a:effectLst/>
                <a:latin typeface="untitled-sans"/>
              </a:rPr>
              <a:t>for his work in </a:t>
            </a:r>
            <a:r>
              <a:rPr lang="en-NZ" b="0" i="0" dirty="0" err="1">
                <a:solidFill>
                  <a:srgbClr val="3E3E3E"/>
                </a:solidFill>
                <a:effectLst/>
                <a:latin typeface="untitled-sans"/>
              </a:rPr>
              <a:t>Ngāi</a:t>
            </a:r>
            <a:r>
              <a:rPr lang="en-NZ" b="0" i="0" dirty="0">
                <a:solidFill>
                  <a:srgbClr val="3E3E3E"/>
                </a:solidFill>
                <a:effectLst/>
                <a:latin typeface="untitled-sans"/>
              </a:rPr>
              <a:t> </a:t>
            </a:r>
            <a:r>
              <a:rPr lang="en-NZ" b="0" i="0" dirty="0" err="1">
                <a:solidFill>
                  <a:srgbClr val="3E3E3E"/>
                </a:solidFill>
                <a:effectLst/>
                <a:latin typeface="untitled-sans"/>
              </a:rPr>
              <a:t>Tahu’s</a:t>
            </a:r>
            <a:r>
              <a:rPr lang="en-NZ" b="0" i="0" dirty="0">
                <a:solidFill>
                  <a:srgbClr val="3E3E3E"/>
                </a:solidFill>
                <a:effectLst/>
                <a:latin typeface="untitled-sans"/>
              </a:rPr>
              <a:t> Treaty Settlement, as an educator and as a public figure whose life has been dedicated to building an inclusive, bicultural nation. </a:t>
            </a:r>
            <a:r>
              <a:rPr lang="en-NZ" b="0" i="0" dirty="0">
                <a:solidFill>
                  <a:srgbClr val="212226"/>
                </a:solidFill>
                <a:effectLst/>
                <a:latin typeface="black_sanscondensed"/>
              </a:rPr>
              <a:t>He was made an Additional Member of The Order of New Zealand in the 2022 Queen’s Birthday Honours list as part of the Queen’s Platinum Jubilee. </a:t>
            </a:r>
            <a:endParaRPr lang="en-N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ed6ae3509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ed6ae3509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a:off x="3050" y="3078300"/>
            <a:ext cx="9144000" cy="2065200"/>
          </a:xfrm>
          <a:prstGeom prst="rect">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17725" y="895475"/>
            <a:ext cx="4963200" cy="2010000"/>
          </a:xfrm>
          <a:prstGeom prst="rect">
            <a:avLst/>
          </a:prstGeom>
        </p:spPr>
        <p:txBody>
          <a:bodyPr spcFirstLastPara="1" wrap="square" lIns="91425" tIns="91425" rIns="91425" bIns="91425" anchor="t" anchorCtr="0">
            <a:noAutofit/>
          </a:bodyPr>
          <a:lstStyle>
            <a:lvl1pPr lvl="0" algn="l">
              <a:spcBef>
                <a:spcPts val="0"/>
              </a:spcBef>
              <a:spcAft>
                <a:spcPts val="0"/>
              </a:spcAft>
              <a:buClr>
                <a:schemeClr val="dk1"/>
              </a:buClr>
              <a:buSzPts val="5200"/>
              <a:buNone/>
              <a:defRPr sz="6100" b="1">
                <a:solidFill>
                  <a:schemeClr val="dk1"/>
                </a:solidFill>
                <a:latin typeface="Palatino Linotype" panose="02040502050505030304" pitchFamily="18" charset="0"/>
                <a:ea typeface="Palatino Linotype" panose="02040502050505030304" pitchFamily="18" charset="0"/>
                <a:cs typeface="Palatino Linotype" panose="02040502050505030304" pitchFamily="18" charset="0"/>
                <a:sym typeface="DM Serif Text"/>
              </a:defRPr>
            </a:lvl1pPr>
            <a:lvl2pPr lvl="1" algn="ctr">
              <a:spcBef>
                <a:spcPts val="0"/>
              </a:spcBef>
              <a:spcAft>
                <a:spcPts val="0"/>
              </a:spcAft>
              <a:buClr>
                <a:schemeClr val="dk1"/>
              </a:buClr>
              <a:buSzPts val="5200"/>
              <a:buNone/>
              <a:defRPr sz="5200">
                <a:solidFill>
                  <a:schemeClr val="dk1"/>
                </a:solidFill>
              </a:defRPr>
            </a:lvl2pPr>
            <a:lvl3pPr lvl="2" algn="ctr">
              <a:spcBef>
                <a:spcPts val="0"/>
              </a:spcBef>
              <a:spcAft>
                <a:spcPts val="0"/>
              </a:spcAft>
              <a:buClr>
                <a:schemeClr val="dk1"/>
              </a:buClr>
              <a:buSzPts val="5200"/>
              <a:buNone/>
              <a:defRPr sz="5200">
                <a:solidFill>
                  <a:schemeClr val="dk1"/>
                </a:solidFill>
              </a:defRPr>
            </a:lvl3pPr>
            <a:lvl4pPr lvl="3" algn="ctr">
              <a:spcBef>
                <a:spcPts val="0"/>
              </a:spcBef>
              <a:spcAft>
                <a:spcPts val="0"/>
              </a:spcAft>
              <a:buClr>
                <a:schemeClr val="dk1"/>
              </a:buClr>
              <a:buSzPts val="5200"/>
              <a:buNone/>
              <a:defRPr sz="5200">
                <a:solidFill>
                  <a:schemeClr val="dk1"/>
                </a:solidFill>
              </a:defRPr>
            </a:lvl4pPr>
            <a:lvl5pPr lvl="4" algn="ctr">
              <a:spcBef>
                <a:spcPts val="0"/>
              </a:spcBef>
              <a:spcAft>
                <a:spcPts val="0"/>
              </a:spcAft>
              <a:buClr>
                <a:schemeClr val="dk1"/>
              </a:buClr>
              <a:buSzPts val="5200"/>
              <a:buNone/>
              <a:defRPr sz="5200">
                <a:solidFill>
                  <a:schemeClr val="dk1"/>
                </a:solidFill>
              </a:defRPr>
            </a:lvl5pPr>
            <a:lvl6pPr lvl="5" algn="ctr">
              <a:spcBef>
                <a:spcPts val="0"/>
              </a:spcBef>
              <a:spcAft>
                <a:spcPts val="0"/>
              </a:spcAft>
              <a:buClr>
                <a:schemeClr val="dk1"/>
              </a:buClr>
              <a:buSzPts val="5200"/>
              <a:buNone/>
              <a:defRPr sz="5200">
                <a:solidFill>
                  <a:schemeClr val="dk1"/>
                </a:solidFill>
              </a:defRPr>
            </a:lvl6pPr>
            <a:lvl7pPr lvl="6" algn="ctr">
              <a:spcBef>
                <a:spcPts val="0"/>
              </a:spcBef>
              <a:spcAft>
                <a:spcPts val="0"/>
              </a:spcAft>
              <a:buClr>
                <a:schemeClr val="dk1"/>
              </a:buClr>
              <a:buSzPts val="5200"/>
              <a:buNone/>
              <a:defRPr sz="5200">
                <a:solidFill>
                  <a:schemeClr val="dk1"/>
                </a:solidFill>
              </a:defRPr>
            </a:lvl7pPr>
            <a:lvl8pPr lvl="7" algn="ctr">
              <a:spcBef>
                <a:spcPts val="0"/>
              </a:spcBef>
              <a:spcAft>
                <a:spcPts val="0"/>
              </a:spcAft>
              <a:buClr>
                <a:schemeClr val="dk1"/>
              </a:buClr>
              <a:buSzPts val="5200"/>
              <a:buNone/>
              <a:defRPr sz="5200">
                <a:solidFill>
                  <a:schemeClr val="dk1"/>
                </a:solidFill>
              </a:defRPr>
            </a:lvl8pPr>
            <a:lvl9pPr lvl="8" algn="ctr">
              <a:spcBef>
                <a:spcPts val="0"/>
              </a:spcBef>
              <a:spcAft>
                <a:spcPts val="0"/>
              </a:spcAft>
              <a:buClr>
                <a:schemeClr val="dk1"/>
              </a:buClr>
              <a:buSzPts val="5200"/>
              <a:buNone/>
              <a:defRPr sz="5200">
                <a:solidFill>
                  <a:schemeClr val="dk1"/>
                </a:solidFill>
              </a:defRPr>
            </a:lvl9pPr>
          </a:lstStyle>
          <a:p>
            <a:endParaRPr dirty="0"/>
          </a:p>
        </p:txBody>
      </p:sp>
      <p:sp>
        <p:nvSpPr>
          <p:cNvPr id="11" name="Google Shape;11;p2"/>
          <p:cNvSpPr txBox="1">
            <a:spLocks noGrp="1"/>
          </p:cNvSpPr>
          <p:nvPr>
            <p:ph type="subTitle" idx="1"/>
          </p:nvPr>
        </p:nvSpPr>
        <p:spPr>
          <a:xfrm>
            <a:off x="717725" y="3301025"/>
            <a:ext cx="3686100" cy="4311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None/>
              <a:defRPr>
                <a:latin typeface="Calibri" panose="020F0502020204030204" pitchFamily="34" charset="0"/>
                <a:cs typeface="Calibri" panose="020F0502020204030204" pitchFamily="34" charset="0"/>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dirty="0"/>
          </a:p>
        </p:txBody>
      </p:sp>
      <p:grpSp>
        <p:nvGrpSpPr>
          <p:cNvPr id="17" name="Group 16"/>
          <p:cNvGrpSpPr/>
          <p:nvPr userDrawn="1"/>
        </p:nvGrpSpPr>
        <p:grpSpPr>
          <a:xfrm>
            <a:off x="1" y="4354312"/>
            <a:ext cx="9143999" cy="789187"/>
            <a:chOff x="1" y="4354312"/>
            <a:chExt cx="9143999" cy="789187"/>
          </a:xfrm>
        </p:grpSpPr>
        <p:pic>
          <p:nvPicPr>
            <p:cNvPr id="18" name="Picture 2" descr="C:\Users\Joyab\Downloads\Banner_Page_01.jpg"/>
            <p:cNvPicPr>
              <a:picLocks noChangeAspect="1" noChangeArrowheads="1"/>
            </p:cNvPicPr>
            <p:nvPr/>
          </p:nvPicPr>
          <p:blipFill rotWithShape="1">
            <a:blip r:embed="rId2">
              <a:extLst>
                <a:ext uri="{28A0092B-C50C-407E-A947-70E740481C1C}">
                  <a14:useLocalDpi xmlns:a14="http://schemas.microsoft.com/office/drawing/2010/main" val="0"/>
                </a:ext>
              </a:extLst>
            </a:blip>
            <a:srcRect l="3266" t="8604" r="6934" b="65200"/>
            <a:stretch/>
          </p:blipFill>
          <p:spPr bwMode="auto">
            <a:xfrm>
              <a:off x="1" y="4354312"/>
              <a:ext cx="3824523" cy="78918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761301" y="4354312"/>
              <a:ext cx="5382699" cy="789187"/>
            </a:xfrm>
            <a:prstGeom prst="rect">
              <a:avLst/>
            </a:prstGeom>
            <a:solidFill>
              <a:srgbClr val="B4A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spTree>
      <p:nvGrpSpPr>
        <p:cNvPr id="1" name="Shape 17"/>
        <p:cNvGrpSpPr/>
        <p:nvPr/>
      </p:nvGrpSpPr>
      <p:grpSpPr>
        <a:xfrm>
          <a:off x="0" y="0"/>
          <a:ext cx="0" cy="0"/>
          <a:chOff x="0" y="0"/>
          <a:chExt cx="0" cy="0"/>
        </a:xfrm>
      </p:grpSpPr>
      <p:sp>
        <p:nvSpPr>
          <p:cNvPr id="19" name="Google Shape;19;p3"/>
          <p:cNvSpPr txBox="1">
            <a:spLocks noGrp="1"/>
          </p:cNvSpPr>
          <p:nvPr>
            <p:ph type="subTitle" idx="1"/>
          </p:nvPr>
        </p:nvSpPr>
        <p:spPr>
          <a:xfrm>
            <a:off x="976875" y="3716275"/>
            <a:ext cx="2819700" cy="67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 name="Google Shape;21;p3"/>
          <p:cNvSpPr/>
          <p:nvPr/>
        </p:nvSpPr>
        <p:spPr>
          <a:xfrm>
            <a:off x="0" y="3685625"/>
            <a:ext cx="9144000" cy="14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p2"/>
          <p:cNvSpPr txBox="1">
            <a:spLocks noGrp="1"/>
          </p:cNvSpPr>
          <p:nvPr>
            <p:ph type="ctrTitle"/>
          </p:nvPr>
        </p:nvSpPr>
        <p:spPr>
          <a:xfrm>
            <a:off x="717725" y="895475"/>
            <a:ext cx="4963200" cy="2010000"/>
          </a:xfrm>
          <a:prstGeom prst="rect">
            <a:avLst/>
          </a:prstGeom>
        </p:spPr>
        <p:txBody>
          <a:bodyPr spcFirstLastPara="1" wrap="square" lIns="91425" tIns="91425" rIns="91425" bIns="91425" anchor="t" anchorCtr="0">
            <a:noAutofit/>
          </a:bodyPr>
          <a:lstStyle>
            <a:lvl1pPr lvl="0" algn="l">
              <a:spcBef>
                <a:spcPts val="0"/>
              </a:spcBef>
              <a:spcAft>
                <a:spcPts val="0"/>
              </a:spcAft>
              <a:buClr>
                <a:schemeClr val="dk1"/>
              </a:buClr>
              <a:buSzPts val="5200"/>
              <a:buNone/>
              <a:defRPr sz="6100" b="1">
                <a:solidFill>
                  <a:schemeClr val="dk1"/>
                </a:solidFill>
                <a:latin typeface="Palatino Linotype" panose="02040502050505030304" pitchFamily="18" charset="0"/>
                <a:ea typeface="Palatino Linotype" panose="02040502050505030304" pitchFamily="18" charset="0"/>
                <a:cs typeface="Palatino Linotype" panose="02040502050505030304" pitchFamily="18" charset="0"/>
                <a:sym typeface="DM Serif Text"/>
              </a:defRPr>
            </a:lvl1pPr>
            <a:lvl2pPr lvl="1" algn="ctr">
              <a:spcBef>
                <a:spcPts val="0"/>
              </a:spcBef>
              <a:spcAft>
                <a:spcPts val="0"/>
              </a:spcAft>
              <a:buClr>
                <a:schemeClr val="dk1"/>
              </a:buClr>
              <a:buSzPts val="5200"/>
              <a:buNone/>
              <a:defRPr sz="5200">
                <a:solidFill>
                  <a:schemeClr val="dk1"/>
                </a:solidFill>
              </a:defRPr>
            </a:lvl2pPr>
            <a:lvl3pPr lvl="2" algn="ctr">
              <a:spcBef>
                <a:spcPts val="0"/>
              </a:spcBef>
              <a:spcAft>
                <a:spcPts val="0"/>
              </a:spcAft>
              <a:buClr>
                <a:schemeClr val="dk1"/>
              </a:buClr>
              <a:buSzPts val="5200"/>
              <a:buNone/>
              <a:defRPr sz="5200">
                <a:solidFill>
                  <a:schemeClr val="dk1"/>
                </a:solidFill>
              </a:defRPr>
            </a:lvl3pPr>
            <a:lvl4pPr lvl="3" algn="ctr">
              <a:spcBef>
                <a:spcPts val="0"/>
              </a:spcBef>
              <a:spcAft>
                <a:spcPts val="0"/>
              </a:spcAft>
              <a:buClr>
                <a:schemeClr val="dk1"/>
              </a:buClr>
              <a:buSzPts val="5200"/>
              <a:buNone/>
              <a:defRPr sz="5200">
                <a:solidFill>
                  <a:schemeClr val="dk1"/>
                </a:solidFill>
              </a:defRPr>
            </a:lvl4pPr>
            <a:lvl5pPr lvl="4" algn="ctr">
              <a:spcBef>
                <a:spcPts val="0"/>
              </a:spcBef>
              <a:spcAft>
                <a:spcPts val="0"/>
              </a:spcAft>
              <a:buClr>
                <a:schemeClr val="dk1"/>
              </a:buClr>
              <a:buSzPts val="5200"/>
              <a:buNone/>
              <a:defRPr sz="5200">
                <a:solidFill>
                  <a:schemeClr val="dk1"/>
                </a:solidFill>
              </a:defRPr>
            </a:lvl5pPr>
            <a:lvl6pPr lvl="5" algn="ctr">
              <a:spcBef>
                <a:spcPts val="0"/>
              </a:spcBef>
              <a:spcAft>
                <a:spcPts val="0"/>
              </a:spcAft>
              <a:buClr>
                <a:schemeClr val="dk1"/>
              </a:buClr>
              <a:buSzPts val="5200"/>
              <a:buNone/>
              <a:defRPr sz="5200">
                <a:solidFill>
                  <a:schemeClr val="dk1"/>
                </a:solidFill>
              </a:defRPr>
            </a:lvl6pPr>
            <a:lvl7pPr lvl="6" algn="ctr">
              <a:spcBef>
                <a:spcPts val="0"/>
              </a:spcBef>
              <a:spcAft>
                <a:spcPts val="0"/>
              </a:spcAft>
              <a:buClr>
                <a:schemeClr val="dk1"/>
              </a:buClr>
              <a:buSzPts val="5200"/>
              <a:buNone/>
              <a:defRPr sz="5200">
                <a:solidFill>
                  <a:schemeClr val="dk1"/>
                </a:solidFill>
              </a:defRPr>
            </a:lvl7pPr>
            <a:lvl8pPr lvl="7" algn="ctr">
              <a:spcBef>
                <a:spcPts val="0"/>
              </a:spcBef>
              <a:spcAft>
                <a:spcPts val="0"/>
              </a:spcAft>
              <a:buClr>
                <a:schemeClr val="dk1"/>
              </a:buClr>
              <a:buSzPts val="5200"/>
              <a:buNone/>
              <a:defRPr sz="5200">
                <a:solidFill>
                  <a:schemeClr val="dk1"/>
                </a:solidFill>
              </a:defRPr>
            </a:lvl8pPr>
            <a:lvl9pPr lvl="8" algn="ctr">
              <a:spcBef>
                <a:spcPts val="0"/>
              </a:spcBef>
              <a:spcAft>
                <a:spcPts val="0"/>
              </a:spcAft>
              <a:buClr>
                <a:schemeClr val="dk1"/>
              </a:buClr>
              <a:buSzPts val="5200"/>
              <a:buNone/>
              <a:defRPr sz="5200">
                <a:solidFill>
                  <a:schemeClr val="dk1"/>
                </a:solidFill>
              </a:defRPr>
            </a:lvl9pPr>
          </a:lstStyle>
          <a:p>
            <a:endParaRPr dirty="0"/>
          </a:p>
        </p:txBody>
      </p:sp>
      <p:grpSp>
        <p:nvGrpSpPr>
          <p:cNvPr id="12" name="Group 11"/>
          <p:cNvGrpSpPr/>
          <p:nvPr userDrawn="1"/>
        </p:nvGrpSpPr>
        <p:grpSpPr>
          <a:xfrm>
            <a:off x="1" y="4354312"/>
            <a:ext cx="9143999" cy="789187"/>
            <a:chOff x="1" y="4354312"/>
            <a:chExt cx="9143999" cy="789187"/>
          </a:xfrm>
        </p:grpSpPr>
        <p:pic>
          <p:nvPicPr>
            <p:cNvPr id="13" name="Picture 2" descr="C:\Users\Joyab\Downloads\Banner_Page_01.jpg"/>
            <p:cNvPicPr>
              <a:picLocks noChangeAspect="1" noChangeArrowheads="1"/>
            </p:cNvPicPr>
            <p:nvPr/>
          </p:nvPicPr>
          <p:blipFill rotWithShape="1">
            <a:blip r:embed="rId2">
              <a:extLst>
                <a:ext uri="{28A0092B-C50C-407E-A947-70E740481C1C}">
                  <a14:useLocalDpi xmlns:a14="http://schemas.microsoft.com/office/drawing/2010/main" val="0"/>
                </a:ext>
              </a:extLst>
            </a:blip>
            <a:srcRect l="3266" t="8604" r="6934" b="65200"/>
            <a:stretch/>
          </p:blipFill>
          <p:spPr bwMode="auto">
            <a:xfrm>
              <a:off x="1" y="4354312"/>
              <a:ext cx="3824523" cy="78918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761301" y="4354312"/>
              <a:ext cx="5382699" cy="789187"/>
            </a:xfrm>
            <a:prstGeom prst="rect">
              <a:avLst/>
            </a:prstGeom>
            <a:solidFill>
              <a:srgbClr val="B4A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5"/>
        <p:cNvGrpSpPr/>
        <p:nvPr/>
      </p:nvGrpSpPr>
      <p:grpSpPr>
        <a:xfrm>
          <a:off x="0" y="0"/>
          <a:ext cx="0" cy="0"/>
          <a:chOff x="0" y="0"/>
          <a:chExt cx="0" cy="0"/>
        </a:xfrm>
      </p:grpSpPr>
      <p:sp>
        <p:nvSpPr>
          <p:cNvPr id="76" name="Google Shape;76;p9"/>
          <p:cNvSpPr/>
          <p:nvPr/>
        </p:nvSpPr>
        <p:spPr>
          <a:xfrm>
            <a:off x="75" y="2326150"/>
            <a:ext cx="9144000" cy="2817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txBox="1">
            <a:spLocks noGrp="1"/>
          </p:cNvSpPr>
          <p:nvPr>
            <p:ph type="title"/>
          </p:nvPr>
        </p:nvSpPr>
        <p:spPr>
          <a:xfrm>
            <a:off x="713225" y="1458000"/>
            <a:ext cx="4424700" cy="9642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4200" b="1">
                <a:latin typeface="Palatino Linotype" panose="02040502050505030304" pitchFamily="18" charset="0"/>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78" name="Google Shape;78;p9"/>
          <p:cNvSpPr txBox="1">
            <a:spLocks noGrp="1"/>
          </p:cNvSpPr>
          <p:nvPr>
            <p:ph type="subTitle" idx="1"/>
          </p:nvPr>
        </p:nvSpPr>
        <p:spPr>
          <a:xfrm>
            <a:off x="1104100" y="2422200"/>
            <a:ext cx="3642900" cy="1560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atin typeface="Calibri" panose="020F0502020204030204" pitchFamily="34" charset="0"/>
                <a:cs typeface="Calibri" panose="020F050202020403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grpSp>
        <p:nvGrpSpPr>
          <p:cNvPr id="9" name="Group 8"/>
          <p:cNvGrpSpPr/>
          <p:nvPr userDrawn="1"/>
        </p:nvGrpSpPr>
        <p:grpSpPr>
          <a:xfrm>
            <a:off x="1" y="4354312"/>
            <a:ext cx="9143999" cy="789187"/>
            <a:chOff x="1" y="4354312"/>
            <a:chExt cx="9143999" cy="789187"/>
          </a:xfrm>
        </p:grpSpPr>
        <p:pic>
          <p:nvPicPr>
            <p:cNvPr id="10" name="Picture 2" descr="C:\Users\Joyab\Downloads\Banner_Page_01.jpg"/>
            <p:cNvPicPr>
              <a:picLocks noChangeAspect="1" noChangeArrowheads="1"/>
            </p:cNvPicPr>
            <p:nvPr/>
          </p:nvPicPr>
          <p:blipFill rotWithShape="1">
            <a:blip r:embed="rId2">
              <a:extLst>
                <a:ext uri="{28A0092B-C50C-407E-A947-70E740481C1C}">
                  <a14:useLocalDpi xmlns:a14="http://schemas.microsoft.com/office/drawing/2010/main" val="0"/>
                </a:ext>
              </a:extLst>
            </a:blip>
            <a:srcRect l="3266" t="8604" r="6934" b="65200"/>
            <a:stretch/>
          </p:blipFill>
          <p:spPr bwMode="auto">
            <a:xfrm>
              <a:off x="1" y="4354312"/>
              <a:ext cx="3824523" cy="7891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761301" y="4354312"/>
              <a:ext cx="5382699" cy="789187"/>
            </a:xfrm>
            <a:prstGeom prst="rect">
              <a:avLst/>
            </a:prstGeom>
            <a:solidFill>
              <a:srgbClr val="B4A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userDrawn="1">
  <p:cSld name="CAPTION_ONLY">
    <p:spTree>
      <p:nvGrpSpPr>
        <p:cNvPr id="1" name="Shape 83"/>
        <p:cNvGrpSpPr/>
        <p:nvPr/>
      </p:nvGrpSpPr>
      <p:grpSpPr>
        <a:xfrm>
          <a:off x="0" y="0"/>
          <a:ext cx="0" cy="0"/>
          <a:chOff x="0" y="0"/>
          <a:chExt cx="0" cy="0"/>
        </a:xfrm>
      </p:grpSpPr>
      <p:grpSp>
        <p:nvGrpSpPr>
          <p:cNvPr id="3" name="Group 2"/>
          <p:cNvGrpSpPr/>
          <p:nvPr userDrawn="1"/>
        </p:nvGrpSpPr>
        <p:grpSpPr>
          <a:xfrm>
            <a:off x="1" y="4354312"/>
            <a:ext cx="9143999" cy="789187"/>
            <a:chOff x="1" y="4354312"/>
            <a:chExt cx="9143999" cy="789187"/>
          </a:xfrm>
        </p:grpSpPr>
        <p:pic>
          <p:nvPicPr>
            <p:cNvPr id="4" name="Picture 2" descr="C:\Users\Joyab\Downloads\Banner_Page_01.jpg"/>
            <p:cNvPicPr>
              <a:picLocks noChangeAspect="1" noChangeArrowheads="1"/>
            </p:cNvPicPr>
            <p:nvPr/>
          </p:nvPicPr>
          <p:blipFill rotWithShape="1">
            <a:blip r:embed="rId2">
              <a:extLst>
                <a:ext uri="{28A0092B-C50C-407E-A947-70E740481C1C}">
                  <a14:useLocalDpi xmlns:a14="http://schemas.microsoft.com/office/drawing/2010/main" val="0"/>
                </a:ext>
              </a:extLst>
            </a:blip>
            <a:srcRect l="3266" t="8604" r="6934" b="65200"/>
            <a:stretch/>
          </p:blipFill>
          <p:spPr bwMode="auto">
            <a:xfrm>
              <a:off x="1" y="4354312"/>
              <a:ext cx="3824523" cy="78918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61301" y="4354312"/>
              <a:ext cx="5382699" cy="789187"/>
            </a:xfrm>
            <a:prstGeom prst="rect">
              <a:avLst/>
            </a:prstGeom>
            <a:solidFill>
              <a:srgbClr val="B4A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6"/>
        <p:cNvGrpSpPr/>
        <p:nvPr/>
      </p:nvGrpSpPr>
      <p:grpSpPr>
        <a:xfrm>
          <a:off x="0" y="0"/>
          <a:ext cx="0" cy="0"/>
          <a:chOff x="0" y="0"/>
          <a:chExt cx="0" cy="0"/>
        </a:xfrm>
      </p:grpSpPr>
      <p:sp>
        <p:nvSpPr>
          <p:cNvPr id="97" name="Google Shape;97;p13"/>
          <p:cNvSpPr/>
          <p:nvPr/>
        </p:nvSpPr>
        <p:spPr>
          <a:xfrm>
            <a:off x="75" y="2824700"/>
            <a:ext cx="9144000" cy="2319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txBox="1">
            <a:spLocks noGrp="1"/>
          </p:cNvSpPr>
          <p:nvPr>
            <p:ph type="title"/>
          </p:nvPr>
        </p:nvSpPr>
        <p:spPr>
          <a:xfrm>
            <a:off x="713225" y="539500"/>
            <a:ext cx="7717500" cy="6675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b="1">
                <a:latin typeface="Palatino Linotype" panose="02040502050505030304" pitchFamily="18" charset="0"/>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99" name="Google Shape;99;p13"/>
          <p:cNvSpPr txBox="1">
            <a:spLocks noGrp="1"/>
          </p:cNvSpPr>
          <p:nvPr>
            <p:ph type="title" idx="2"/>
          </p:nvPr>
        </p:nvSpPr>
        <p:spPr>
          <a:xfrm>
            <a:off x="1907550" y="1631975"/>
            <a:ext cx="2646600" cy="530100"/>
          </a:xfrm>
          <a:prstGeom prst="rect">
            <a:avLst/>
          </a:prstGeom>
        </p:spPr>
        <p:txBody>
          <a:bodyPr spcFirstLastPara="1" wrap="square" lIns="91425" tIns="91425" rIns="91425" bIns="91425" anchor="t" anchorCtr="0">
            <a:noAutofit/>
          </a:bodyPr>
          <a:lstStyle>
            <a:lvl1pPr lvl="0" algn="l">
              <a:spcBef>
                <a:spcPts val="0"/>
              </a:spcBef>
              <a:spcAft>
                <a:spcPts val="0"/>
              </a:spcAft>
              <a:buSzPts val="2200"/>
              <a:buNone/>
              <a:defRPr sz="2000" b="1">
                <a:solidFill>
                  <a:schemeClr val="bg1">
                    <a:lumMod val="50000"/>
                  </a:schemeClr>
                </a:solidFill>
                <a:latin typeface="Palatino Linotype" panose="02040502050505030304" pitchFamily="18" charset="0"/>
              </a:defRPr>
            </a:lvl1pPr>
            <a:lvl2pPr lvl="1" algn="ctr">
              <a:spcBef>
                <a:spcPts val="0"/>
              </a:spcBef>
              <a:spcAft>
                <a:spcPts val="0"/>
              </a:spcAft>
              <a:buSzPts val="2200"/>
              <a:buNone/>
              <a:defRPr sz="2200">
                <a:latin typeface="Asap"/>
                <a:ea typeface="Asap"/>
                <a:cs typeface="Asap"/>
                <a:sym typeface="Asap"/>
              </a:defRPr>
            </a:lvl2pPr>
            <a:lvl3pPr lvl="2" algn="ctr">
              <a:spcBef>
                <a:spcPts val="0"/>
              </a:spcBef>
              <a:spcAft>
                <a:spcPts val="0"/>
              </a:spcAft>
              <a:buSzPts val="2200"/>
              <a:buNone/>
              <a:defRPr sz="2200">
                <a:latin typeface="Asap"/>
                <a:ea typeface="Asap"/>
                <a:cs typeface="Asap"/>
                <a:sym typeface="Asap"/>
              </a:defRPr>
            </a:lvl3pPr>
            <a:lvl4pPr lvl="3" algn="ctr">
              <a:spcBef>
                <a:spcPts val="0"/>
              </a:spcBef>
              <a:spcAft>
                <a:spcPts val="0"/>
              </a:spcAft>
              <a:buSzPts val="2200"/>
              <a:buNone/>
              <a:defRPr sz="2200">
                <a:latin typeface="Asap"/>
                <a:ea typeface="Asap"/>
                <a:cs typeface="Asap"/>
                <a:sym typeface="Asap"/>
              </a:defRPr>
            </a:lvl4pPr>
            <a:lvl5pPr lvl="4" algn="ctr">
              <a:spcBef>
                <a:spcPts val="0"/>
              </a:spcBef>
              <a:spcAft>
                <a:spcPts val="0"/>
              </a:spcAft>
              <a:buSzPts val="2200"/>
              <a:buNone/>
              <a:defRPr sz="2200">
                <a:latin typeface="Asap"/>
                <a:ea typeface="Asap"/>
                <a:cs typeface="Asap"/>
                <a:sym typeface="Asap"/>
              </a:defRPr>
            </a:lvl5pPr>
            <a:lvl6pPr lvl="5" algn="ctr">
              <a:spcBef>
                <a:spcPts val="0"/>
              </a:spcBef>
              <a:spcAft>
                <a:spcPts val="0"/>
              </a:spcAft>
              <a:buSzPts val="2200"/>
              <a:buNone/>
              <a:defRPr sz="2200">
                <a:latin typeface="Asap"/>
                <a:ea typeface="Asap"/>
                <a:cs typeface="Asap"/>
                <a:sym typeface="Asap"/>
              </a:defRPr>
            </a:lvl6pPr>
            <a:lvl7pPr lvl="6" algn="ctr">
              <a:spcBef>
                <a:spcPts val="0"/>
              </a:spcBef>
              <a:spcAft>
                <a:spcPts val="0"/>
              </a:spcAft>
              <a:buSzPts val="2200"/>
              <a:buNone/>
              <a:defRPr sz="2200">
                <a:latin typeface="Asap"/>
                <a:ea typeface="Asap"/>
                <a:cs typeface="Asap"/>
                <a:sym typeface="Asap"/>
              </a:defRPr>
            </a:lvl7pPr>
            <a:lvl8pPr lvl="7" algn="ctr">
              <a:spcBef>
                <a:spcPts val="0"/>
              </a:spcBef>
              <a:spcAft>
                <a:spcPts val="0"/>
              </a:spcAft>
              <a:buSzPts val="2200"/>
              <a:buNone/>
              <a:defRPr sz="2200">
                <a:latin typeface="Asap"/>
                <a:ea typeface="Asap"/>
                <a:cs typeface="Asap"/>
                <a:sym typeface="Asap"/>
              </a:defRPr>
            </a:lvl8pPr>
            <a:lvl9pPr lvl="8" algn="ctr">
              <a:spcBef>
                <a:spcPts val="0"/>
              </a:spcBef>
              <a:spcAft>
                <a:spcPts val="0"/>
              </a:spcAft>
              <a:buSzPts val="2200"/>
              <a:buNone/>
              <a:defRPr sz="2200">
                <a:latin typeface="Asap"/>
                <a:ea typeface="Asap"/>
                <a:cs typeface="Asap"/>
                <a:sym typeface="Asap"/>
              </a:defRPr>
            </a:lvl9pPr>
          </a:lstStyle>
          <a:p>
            <a:endParaRPr dirty="0"/>
          </a:p>
        </p:txBody>
      </p:sp>
      <p:sp>
        <p:nvSpPr>
          <p:cNvPr id="100" name="Google Shape;100;p13"/>
          <p:cNvSpPr txBox="1">
            <a:spLocks noGrp="1"/>
          </p:cNvSpPr>
          <p:nvPr>
            <p:ph type="subTitle" idx="1"/>
          </p:nvPr>
        </p:nvSpPr>
        <p:spPr>
          <a:xfrm>
            <a:off x="1907538" y="2048600"/>
            <a:ext cx="2487900" cy="6720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1400">
                <a:latin typeface="Calibri" panose="020F0502020204030204" pitchFamily="34" charset="0"/>
                <a:cs typeface="Calibri" panose="020F0502020204030204" pitchFamily="34" charset="0"/>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dirty="0"/>
          </a:p>
        </p:txBody>
      </p:sp>
      <p:sp>
        <p:nvSpPr>
          <p:cNvPr id="101" name="Google Shape;101;p13"/>
          <p:cNvSpPr txBox="1">
            <a:spLocks noGrp="1"/>
          </p:cNvSpPr>
          <p:nvPr>
            <p:ph type="title" idx="3" hasCustomPrompt="1"/>
          </p:nvPr>
        </p:nvSpPr>
        <p:spPr>
          <a:xfrm>
            <a:off x="953675" y="1845700"/>
            <a:ext cx="954000" cy="74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b="1">
                <a:latin typeface="Palatino Linotype" panose="02040502050505030304" pitchFamily="18"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dirty="0"/>
              <a:t>xx</a:t>
            </a:r>
          </a:p>
        </p:txBody>
      </p:sp>
      <p:sp>
        <p:nvSpPr>
          <p:cNvPr id="102" name="Google Shape;102;p13"/>
          <p:cNvSpPr txBox="1">
            <a:spLocks noGrp="1"/>
          </p:cNvSpPr>
          <p:nvPr>
            <p:ph type="title" idx="4"/>
          </p:nvPr>
        </p:nvSpPr>
        <p:spPr>
          <a:xfrm>
            <a:off x="1932000" y="2933672"/>
            <a:ext cx="2646600" cy="530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200"/>
              <a:buNone/>
              <a:defRPr sz="2000" b="1">
                <a:solidFill>
                  <a:schemeClr val="bg1">
                    <a:lumMod val="50000"/>
                  </a:schemeClr>
                </a:solidFill>
                <a:latin typeface="Palatino Linotype" panose="02040502050505030304" pitchFamily="18" charset="0"/>
              </a:defRPr>
            </a:lvl1pPr>
            <a:lvl2pPr lvl="1" algn="ctr" rtl="0">
              <a:spcBef>
                <a:spcPts val="0"/>
              </a:spcBef>
              <a:spcAft>
                <a:spcPts val="0"/>
              </a:spcAft>
              <a:buSzPts val="2200"/>
              <a:buNone/>
              <a:defRPr sz="2200">
                <a:latin typeface="Asap"/>
                <a:ea typeface="Asap"/>
                <a:cs typeface="Asap"/>
                <a:sym typeface="Asap"/>
              </a:defRPr>
            </a:lvl2pPr>
            <a:lvl3pPr lvl="2" algn="ctr" rtl="0">
              <a:spcBef>
                <a:spcPts val="0"/>
              </a:spcBef>
              <a:spcAft>
                <a:spcPts val="0"/>
              </a:spcAft>
              <a:buSzPts val="2200"/>
              <a:buNone/>
              <a:defRPr sz="2200">
                <a:latin typeface="Asap"/>
                <a:ea typeface="Asap"/>
                <a:cs typeface="Asap"/>
                <a:sym typeface="Asap"/>
              </a:defRPr>
            </a:lvl3pPr>
            <a:lvl4pPr lvl="3" algn="ctr" rtl="0">
              <a:spcBef>
                <a:spcPts val="0"/>
              </a:spcBef>
              <a:spcAft>
                <a:spcPts val="0"/>
              </a:spcAft>
              <a:buSzPts val="2200"/>
              <a:buNone/>
              <a:defRPr sz="2200">
                <a:latin typeface="Asap"/>
                <a:ea typeface="Asap"/>
                <a:cs typeface="Asap"/>
                <a:sym typeface="Asap"/>
              </a:defRPr>
            </a:lvl4pPr>
            <a:lvl5pPr lvl="4" algn="ctr" rtl="0">
              <a:spcBef>
                <a:spcPts val="0"/>
              </a:spcBef>
              <a:spcAft>
                <a:spcPts val="0"/>
              </a:spcAft>
              <a:buSzPts val="2200"/>
              <a:buNone/>
              <a:defRPr sz="2200">
                <a:latin typeface="Asap"/>
                <a:ea typeface="Asap"/>
                <a:cs typeface="Asap"/>
                <a:sym typeface="Asap"/>
              </a:defRPr>
            </a:lvl5pPr>
            <a:lvl6pPr lvl="5" algn="ctr" rtl="0">
              <a:spcBef>
                <a:spcPts val="0"/>
              </a:spcBef>
              <a:spcAft>
                <a:spcPts val="0"/>
              </a:spcAft>
              <a:buSzPts val="2200"/>
              <a:buNone/>
              <a:defRPr sz="2200">
                <a:latin typeface="Asap"/>
                <a:ea typeface="Asap"/>
                <a:cs typeface="Asap"/>
                <a:sym typeface="Asap"/>
              </a:defRPr>
            </a:lvl6pPr>
            <a:lvl7pPr lvl="6" algn="ctr" rtl="0">
              <a:spcBef>
                <a:spcPts val="0"/>
              </a:spcBef>
              <a:spcAft>
                <a:spcPts val="0"/>
              </a:spcAft>
              <a:buSzPts val="2200"/>
              <a:buNone/>
              <a:defRPr sz="2200">
                <a:latin typeface="Asap"/>
                <a:ea typeface="Asap"/>
                <a:cs typeface="Asap"/>
                <a:sym typeface="Asap"/>
              </a:defRPr>
            </a:lvl7pPr>
            <a:lvl8pPr lvl="7" algn="ctr" rtl="0">
              <a:spcBef>
                <a:spcPts val="0"/>
              </a:spcBef>
              <a:spcAft>
                <a:spcPts val="0"/>
              </a:spcAft>
              <a:buSzPts val="2200"/>
              <a:buNone/>
              <a:defRPr sz="2200">
                <a:latin typeface="Asap"/>
                <a:ea typeface="Asap"/>
                <a:cs typeface="Asap"/>
                <a:sym typeface="Asap"/>
              </a:defRPr>
            </a:lvl8pPr>
            <a:lvl9pPr lvl="8" algn="ctr" rtl="0">
              <a:spcBef>
                <a:spcPts val="0"/>
              </a:spcBef>
              <a:spcAft>
                <a:spcPts val="0"/>
              </a:spcAft>
              <a:buSzPts val="2200"/>
              <a:buNone/>
              <a:defRPr sz="2200">
                <a:latin typeface="Asap"/>
                <a:ea typeface="Asap"/>
                <a:cs typeface="Asap"/>
                <a:sym typeface="Asap"/>
              </a:defRPr>
            </a:lvl9pPr>
          </a:lstStyle>
          <a:p>
            <a:endParaRPr dirty="0"/>
          </a:p>
        </p:txBody>
      </p:sp>
      <p:sp>
        <p:nvSpPr>
          <p:cNvPr id="103" name="Google Shape;103;p13"/>
          <p:cNvSpPr txBox="1">
            <a:spLocks noGrp="1"/>
          </p:cNvSpPr>
          <p:nvPr>
            <p:ph type="subTitle" idx="5"/>
          </p:nvPr>
        </p:nvSpPr>
        <p:spPr>
          <a:xfrm>
            <a:off x="1931988" y="3341625"/>
            <a:ext cx="2487900" cy="672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atin typeface="Calibri" panose="020F0502020204030204" pitchFamily="34" charset="0"/>
                <a:cs typeface="Calibri" panose="020F0502020204030204" pitchFamily="34" charset="0"/>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dirty="0"/>
          </a:p>
        </p:txBody>
      </p:sp>
      <p:sp>
        <p:nvSpPr>
          <p:cNvPr id="104" name="Google Shape;104;p13"/>
          <p:cNvSpPr txBox="1">
            <a:spLocks noGrp="1"/>
          </p:cNvSpPr>
          <p:nvPr>
            <p:ph type="title" idx="6" hasCustomPrompt="1"/>
          </p:nvPr>
        </p:nvSpPr>
        <p:spPr>
          <a:xfrm>
            <a:off x="953675" y="3310000"/>
            <a:ext cx="954000" cy="74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b="1">
                <a:latin typeface="Palatino Linotype" panose="02040502050505030304" pitchFamily="18"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dirty="0"/>
              <a:t>xx</a:t>
            </a:r>
          </a:p>
        </p:txBody>
      </p:sp>
      <p:sp>
        <p:nvSpPr>
          <p:cNvPr id="105" name="Google Shape;105;p13"/>
          <p:cNvSpPr txBox="1">
            <a:spLocks noGrp="1"/>
          </p:cNvSpPr>
          <p:nvPr>
            <p:ph type="title" idx="7"/>
          </p:nvPr>
        </p:nvSpPr>
        <p:spPr>
          <a:xfrm>
            <a:off x="5702448" y="1631975"/>
            <a:ext cx="2646600" cy="530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200"/>
              <a:buNone/>
              <a:defRPr sz="2000" b="1">
                <a:solidFill>
                  <a:schemeClr val="bg1">
                    <a:lumMod val="50000"/>
                  </a:schemeClr>
                </a:solidFill>
                <a:latin typeface="Palatino Linotype" panose="02040502050505030304" pitchFamily="18" charset="0"/>
              </a:defRPr>
            </a:lvl1pPr>
            <a:lvl2pPr lvl="1" algn="ctr" rtl="0">
              <a:spcBef>
                <a:spcPts val="0"/>
              </a:spcBef>
              <a:spcAft>
                <a:spcPts val="0"/>
              </a:spcAft>
              <a:buSzPts val="2200"/>
              <a:buNone/>
              <a:defRPr sz="2200">
                <a:latin typeface="Asap"/>
                <a:ea typeface="Asap"/>
                <a:cs typeface="Asap"/>
                <a:sym typeface="Asap"/>
              </a:defRPr>
            </a:lvl2pPr>
            <a:lvl3pPr lvl="2" algn="ctr" rtl="0">
              <a:spcBef>
                <a:spcPts val="0"/>
              </a:spcBef>
              <a:spcAft>
                <a:spcPts val="0"/>
              </a:spcAft>
              <a:buSzPts val="2200"/>
              <a:buNone/>
              <a:defRPr sz="2200">
                <a:latin typeface="Asap"/>
                <a:ea typeface="Asap"/>
                <a:cs typeface="Asap"/>
                <a:sym typeface="Asap"/>
              </a:defRPr>
            </a:lvl3pPr>
            <a:lvl4pPr lvl="3" algn="ctr" rtl="0">
              <a:spcBef>
                <a:spcPts val="0"/>
              </a:spcBef>
              <a:spcAft>
                <a:spcPts val="0"/>
              </a:spcAft>
              <a:buSzPts val="2200"/>
              <a:buNone/>
              <a:defRPr sz="2200">
                <a:latin typeface="Asap"/>
                <a:ea typeface="Asap"/>
                <a:cs typeface="Asap"/>
                <a:sym typeface="Asap"/>
              </a:defRPr>
            </a:lvl4pPr>
            <a:lvl5pPr lvl="4" algn="ctr" rtl="0">
              <a:spcBef>
                <a:spcPts val="0"/>
              </a:spcBef>
              <a:spcAft>
                <a:spcPts val="0"/>
              </a:spcAft>
              <a:buSzPts val="2200"/>
              <a:buNone/>
              <a:defRPr sz="2200">
                <a:latin typeface="Asap"/>
                <a:ea typeface="Asap"/>
                <a:cs typeface="Asap"/>
                <a:sym typeface="Asap"/>
              </a:defRPr>
            </a:lvl5pPr>
            <a:lvl6pPr lvl="5" algn="ctr" rtl="0">
              <a:spcBef>
                <a:spcPts val="0"/>
              </a:spcBef>
              <a:spcAft>
                <a:spcPts val="0"/>
              </a:spcAft>
              <a:buSzPts val="2200"/>
              <a:buNone/>
              <a:defRPr sz="2200">
                <a:latin typeface="Asap"/>
                <a:ea typeface="Asap"/>
                <a:cs typeface="Asap"/>
                <a:sym typeface="Asap"/>
              </a:defRPr>
            </a:lvl6pPr>
            <a:lvl7pPr lvl="6" algn="ctr" rtl="0">
              <a:spcBef>
                <a:spcPts val="0"/>
              </a:spcBef>
              <a:spcAft>
                <a:spcPts val="0"/>
              </a:spcAft>
              <a:buSzPts val="2200"/>
              <a:buNone/>
              <a:defRPr sz="2200">
                <a:latin typeface="Asap"/>
                <a:ea typeface="Asap"/>
                <a:cs typeface="Asap"/>
                <a:sym typeface="Asap"/>
              </a:defRPr>
            </a:lvl7pPr>
            <a:lvl8pPr lvl="7" algn="ctr" rtl="0">
              <a:spcBef>
                <a:spcPts val="0"/>
              </a:spcBef>
              <a:spcAft>
                <a:spcPts val="0"/>
              </a:spcAft>
              <a:buSzPts val="2200"/>
              <a:buNone/>
              <a:defRPr sz="2200">
                <a:latin typeface="Asap"/>
                <a:ea typeface="Asap"/>
                <a:cs typeface="Asap"/>
                <a:sym typeface="Asap"/>
              </a:defRPr>
            </a:lvl8pPr>
            <a:lvl9pPr lvl="8" algn="ctr" rtl="0">
              <a:spcBef>
                <a:spcPts val="0"/>
              </a:spcBef>
              <a:spcAft>
                <a:spcPts val="0"/>
              </a:spcAft>
              <a:buSzPts val="2200"/>
              <a:buNone/>
              <a:defRPr sz="2200">
                <a:latin typeface="Asap"/>
                <a:ea typeface="Asap"/>
                <a:cs typeface="Asap"/>
                <a:sym typeface="Asap"/>
              </a:defRPr>
            </a:lvl9pPr>
          </a:lstStyle>
          <a:p>
            <a:endParaRPr dirty="0"/>
          </a:p>
        </p:txBody>
      </p:sp>
      <p:sp>
        <p:nvSpPr>
          <p:cNvPr id="106" name="Google Shape;106;p13"/>
          <p:cNvSpPr txBox="1">
            <a:spLocks noGrp="1"/>
          </p:cNvSpPr>
          <p:nvPr>
            <p:ph type="subTitle" idx="8"/>
          </p:nvPr>
        </p:nvSpPr>
        <p:spPr>
          <a:xfrm>
            <a:off x="5702438" y="2048600"/>
            <a:ext cx="2487900" cy="672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atin typeface="Calibri" panose="020F0502020204030204" pitchFamily="34" charset="0"/>
                <a:cs typeface="Calibri" panose="020F0502020204030204" pitchFamily="34" charset="0"/>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dirty="0"/>
          </a:p>
        </p:txBody>
      </p:sp>
      <p:sp>
        <p:nvSpPr>
          <p:cNvPr id="107" name="Google Shape;107;p13"/>
          <p:cNvSpPr txBox="1">
            <a:spLocks noGrp="1"/>
          </p:cNvSpPr>
          <p:nvPr>
            <p:ph type="title" idx="9" hasCustomPrompt="1"/>
          </p:nvPr>
        </p:nvSpPr>
        <p:spPr>
          <a:xfrm>
            <a:off x="4748450" y="1845700"/>
            <a:ext cx="954000" cy="74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b="1">
                <a:latin typeface="Palatino Linotype" panose="02040502050505030304" pitchFamily="18"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dirty="0"/>
              <a:t>xx</a:t>
            </a:r>
          </a:p>
        </p:txBody>
      </p:sp>
      <p:sp>
        <p:nvSpPr>
          <p:cNvPr id="108" name="Google Shape;108;p13"/>
          <p:cNvSpPr txBox="1">
            <a:spLocks noGrp="1"/>
          </p:cNvSpPr>
          <p:nvPr>
            <p:ph type="title" idx="13"/>
          </p:nvPr>
        </p:nvSpPr>
        <p:spPr>
          <a:xfrm>
            <a:off x="5726898" y="2933672"/>
            <a:ext cx="2646600" cy="530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200"/>
              <a:buNone/>
              <a:defRPr sz="2000" b="1">
                <a:solidFill>
                  <a:schemeClr val="bg1">
                    <a:lumMod val="50000"/>
                  </a:schemeClr>
                </a:solidFill>
                <a:latin typeface="Palatino Linotype" panose="02040502050505030304" pitchFamily="18" charset="0"/>
              </a:defRPr>
            </a:lvl1pPr>
            <a:lvl2pPr lvl="1" algn="ctr" rtl="0">
              <a:spcBef>
                <a:spcPts val="0"/>
              </a:spcBef>
              <a:spcAft>
                <a:spcPts val="0"/>
              </a:spcAft>
              <a:buSzPts val="2200"/>
              <a:buNone/>
              <a:defRPr sz="2200">
                <a:latin typeface="Asap"/>
                <a:ea typeface="Asap"/>
                <a:cs typeface="Asap"/>
                <a:sym typeface="Asap"/>
              </a:defRPr>
            </a:lvl2pPr>
            <a:lvl3pPr lvl="2" algn="ctr" rtl="0">
              <a:spcBef>
                <a:spcPts val="0"/>
              </a:spcBef>
              <a:spcAft>
                <a:spcPts val="0"/>
              </a:spcAft>
              <a:buSzPts val="2200"/>
              <a:buNone/>
              <a:defRPr sz="2200">
                <a:latin typeface="Asap"/>
                <a:ea typeface="Asap"/>
                <a:cs typeface="Asap"/>
                <a:sym typeface="Asap"/>
              </a:defRPr>
            </a:lvl3pPr>
            <a:lvl4pPr lvl="3" algn="ctr" rtl="0">
              <a:spcBef>
                <a:spcPts val="0"/>
              </a:spcBef>
              <a:spcAft>
                <a:spcPts val="0"/>
              </a:spcAft>
              <a:buSzPts val="2200"/>
              <a:buNone/>
              <a:defRPr sz="2200">
                <a:latin typeface="Asap"/>
                <a:ea typeface="Asap"/>
                <a:cs typeface="Asap"/>
                <a:sym typeface="Asap"/>
              </a:defRPr>
            </a:lvl4pPr>
            <a:lvl5pPr lvl="4" algn="ctr" rtl="0">
              <a:spcBef>
                <a:spcPts val="0"/>
              </a:spcBef>
              <a:spcAft>
                <a:spcPts val="0"/>
              </a:spcAft>
              <a:buSzPts val="2200"/>
              <a:buNone/>
              <a:defRPr sz="2200">
                <a:latin typeface="Asap"/>
                <a:ea typeface="Asap"/>
                <a:cs typeface="Asap"/>
                <a:sym typeface="Asap"/>
              </a:defRPr>
            </a:lvl5pPr>
            <a:lvl6pPr lvl="5" algn="ctr" rtl="0">
              <a:spcBef>
                <a:spcPts val="0"/>
              </a:spcBef>
              <a:spcAft>
                <a:spcPts val="0"/>
              </a:spcAft>
              <a:buSzPts val="2200"/>
              <a:buNone/>
              <a:defRPr sz="2200">
                <a:latin typeface="Asap"/>
                <a:ea typeface="Asap"/>
                <a:cs typeface="Asap"/>
                <a:sym typeface="Asap"/>
              </a:defRPr>
            </a:lvl6pPr>
            <a:lvl7pPr lvl="6" algn="ctr" rtl="0">
              <a:spcBef>
                <a:spcPts val="0"/>
              </a:spcBef>
              <a:spcAft>
                <a:spcPts val="0"/>
              </a:spcAft>
              <a:buSzPts val="2200"/>
              <a:buNone/>
              <a:defRPr sz="2200">
                <a:latin typeface="Asap"/>
                <a:ea typeface="Asap"/>
                <a:cs typeface="Asap"/>
                <a:sym typeface="Asap"/>
              </a:defRPr>
            </a:lvl7pPr>
            <a:lvl8pPr lvl="7" algn="ctr" rtl="0">
              <a:spcBef>
                <a:spcPts val="0"/>
              </a:spcBef>
              <a:spcAft>
                <a:spcPts val="0"/>
              </a:spcAft>
              <a:buSzPts val="2200"/>
              <a:buNone/>
              <a:defRPr sz="2200">
                <a:latin typeface="Asap"/>
                <a:ea typeface="Asap"/>
                <a:cs typeface="Asap"/>
                <a:sym typeface="Asap"/>
              </a:defRPr>
            </a:lvl8pPr>
            <a:lvl9pPr lvl="8" algn="ctr" rtl="0">
              <a:spcBef>
                <a:spcPts val="0"/>
              </a:spcBef>
              <a:spcAft>
                <a:spcPts val="0"/>
              </a:spcAft>
              <a:buSzPts val="2200"/>
              <a:buNone/>
              <a:defRPr sz="2200">
                <a:latin typeface="Asap"/>
                <a:ea typeface="Asap"/>
                <a:cs typeface="Asap"/>
                <a:sym typeface="Asap"/>
              </a:defRPr>
            </a:lvl9pPr>
          </a:lstStyle>
          <a:p>
            <a:endParaRPr dirty="0"/>
          </a:p>
        </p:txBody>
      </p:sp>
      <p:sp>
        <p:nvSpPr>
          <p:cNvPr id="109" name="Google Shape;109;p13"/>
          <p:cNvSpPr txBox="1">
            <a:spLocks noGrp="1"/>
          </p:cNvSpPr>
          <p:nvPr>
            <p:ph type="subTitle" idx="14"/>
          </p:nvPr>
        </p:nvSpPr>
        <p:spPr>
          <a:xfrm>
            <a:off x="5726888" y="3341625"/>
            <a:ext cx="2487900" cy="672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atin typeface="Calibri" panose="020F0502020204030204" pitchFamily="34" charset="0"/>
                <a:cs typeface="Calibri" panose="020F0502020204030204" pitchFamily="34" charset="0"/>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dirty="0"/>
          </a:p>
        </p:txBody>
      </p:sp>
      <p:sp>
        <p:nvSpPr>
          <p:cNvPr id="110" name="Google Shape;110;p13"/>
          <p:cNvSpPr txBox="1">
            <a:spLocks noGrp="1"/>
          </p:cNvSpPr>
          <p:nvPr>
            <p:ph type="title" idx="15" hasCustomPrompt="1"/>
          </p:nvPr>
        </p:nvSpPr>
        <p:spPr>
          <a:xfrm>
            <a:off x="4748450" y="3310000"/>
            <a:ext cx="954000" cy="74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b="1">
                <a:latin typeface="Palatino Linotype" panose="02040502050505030304" pitchFamily="18"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dirty="0"/>
              <a:t>xx</a:t>
            </a:r>
          </a:p>
        </p:txBody>
      </p:sp>
      <p:grpSp>
        <p:nvGrpSpPr>
          <p:cNvPr id="22" name="Group 21"/>
          <p:cNvGrpSpPr/>
          <p:nvPr userDrawn="1"/>
        </p:nvGrpSpPr>
        <p:grpSpPr>
          <a:xfrm>
            <a:off x="1" y="4354312"/>
            <a:ext cx="9143999" cy="789187"/>
            <a:chOff x="1" y="4354312"/>
            <a:chExt cx="9143999" cy="789187"/>
          </a:xfrm>
        </p:grpSpPr>
        <p:pic>
          <p:nvPicPr>
            <p:cNvPr id="23" name="Picture 2" descr="C:\Users\Joyab\Downloads\Banner_Page_01.jpg"/>
            <p:cNvPicPr>
              <a:picLocks noChangeAspect="1" noChangeArrowheads="1"/>
            </p:cNvPicPr>
            <p:nvPr/>
          </p:nvPicPr>
          <p:blipFill rotWithShape="1">
            <a:blip r:embed="rId2">
              <a:extLst>
                <a:ext uri="{28A0092B-C50C-407E-A947-70E740481C1C}">
                  <a14:useLocalDpi xmlns:a14="http://schemas.microsoft.com/office/drawing/2010/main" val="0"/>
                </a:ext>
              </a:extLst>
            </a:blip>
            <a:srcRect l="3266" t="8604" r="6934" b="65200"/>
            <a:stretch/>
          </p:blipFill>
          <p:spPr bwMode="auto">
            <a:xfrm>
              <a:off x="1" y="4354312"/>
              <a:ext cx="3824523" cy="78918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3761301" y="4354312"/>
              <a:ext cx="5382699" cy="789187"/>
            </a:xfrm>
            <a:prstGeom prst="rect">
              <a:avLst/>
            </a:prstGeom>
            <a:solidFill>
              <a:srgbClr val="B4A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67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000"/>
              <a:buFont typeface="DM Serif Text"/>
              <a:buNone/>
              <a:defRPr sz="3000">
                <a:solidFill>
                  <a:schemeClr val="dk1"/>
                </a:solidFill>
                <a:latin typeface="DM Serif Text"/>
                <a:ea typeface="DM Serif Text"/>
                <a:cs typeface="DM Serif Text"/>
                <a:sym typeface="DM Serif Text"/>
              </a:defRPr>
            </a:lvl1pPr>
            <a:lvl2pPr lvl="1" algn="ctr">
              <a:spcBef>
                <a:spcPts val="0"/>
              </a:spcBef>
              <a:spcAft>
                <a:spcPts val="0"/>
              </a:spcAft>
              <a:buClr>
                <a:schemeClr val="dk1"/>
              </a:buClr>
              <a:buSzPts val="3000"/>
              <a:buFont typeface="DM Serif Text"/>
              <a:buNone/>
              <a:defRPr sz="3000">
                <a:solidFill>
                  <a:schemeClr val="dk1"/>
                </a:solidFill>
                <a:latin typeface="DM Serif Text"/>
                <a:ea typeface="DM Serif Text"/>
                <a:cs typeface="DM Serif Text"/>
                <a:sym typeface="DM Serif Text"/>
              </a:defRPr>
            </a:lvl2pPr>
            <a:lvl3pPr lvl="2" algn="ctr">
              <a:spcBef>
                <a:spcPts val="0"/>
              </a:spcBef>
              <a:spcAft>
                <a:spcPts val="0"/>
              </a:spcAft>
              <a:buClr>
                <a:schemeClr val="dk1"/>
              </a:buClr>
              <a:buSzPts val="3000"/>
              <a:buFont typeface="DM Serif Text"/>
              <a:buNone/>
              <a:defRPr sz="3000">
                <a:solidFill>
                  <a:schemeClr val="dk1"/>
                </a:solidFill>
                <a:latin typeface="DM Serif Text"/>
                <a:ea typeface="DM Serif Text"/>
                <a:cs typeface="DM Serif Text"/>
                <a:sym typeface="DM Serif Text"/>
              </a:defRPr>
            </a:lvl3pPr>
            <a:lvl4pPr lvl="3" algn="ctr">
              <a:spcBef>
                <a:spcPts val="0"/>
              </a:spcBef>
              <a:spcAft>
                <a:spcPts val="0"/>
              </a:spcAft>
              <a:buClr>
                <a:schemeClr val="dk1"/>
              </a:buClr>
              <a:buSzPts val="3000"/>
              <a:buFont typeface="DM Serif Text"/>
              <a:buNone/>
              <a:defRPr sz="3000">
                <a:solidFill>
                  <a:schemeClr val="dk1"/>
                </a:solidFill>
                <a:latin typeface="DM Serif Text"/>
                <a:ea typeface="DM Serif Text"/>
                <a:cs typeface="DM Serif Text"/>
                <a:sym typeface="DM Serif Text"/>
              </a:defRPr>
            </a:lvl4pPr>
            <a:lvl5pPr lvl="4" algn="ctr">
              <a:spcBef>
                <a:spcPts val="0"/>
              </a:spcBef>
              <a:spcAft>
                <a:spcPts val="0"/>
              </a:spcAft>
              <a:buClr>
                <a:schemeClr val="dk1"/>
              </a:buClr>
              <a:buSzPts val="3000"/>
              <a:buFont typeface="DM Serif Text"/>
              <a:buNone/>
              <a:defRPr sz="3000">
                <a:solidFill>
                  <a:schemeClr val="dk1"/>
                </a:solidFill>
                <a:latin typeface="DM Serif Text"/>
                <a:ea typeface="DM Serif Text"/>
                <a:cs typeface="DM Serif Text"/>
                <a:sym typeface="DM Serif Text"/>
              </a:defRPr>
            </a:lvl5pPr>
            <a:lvl6pPr lvl="5" algn="ctr">
              <a:spcBef>
                <a:spcPts val="0"/>
              </a:spcBef>
              <a:spcAft>
                <a:spcPts val="0"/>
              </a:spcAft>
              <a:buClr>
                <a:schemeClr val="dk1"/>
              </a:buClr>
              <a:buSzPts val="3000"/>
              <a:buFont typeface="DM Serif Text"/>
              <a:buNone/>
              <a:defRPr sz="3000">
                <a:solidFill>
                  <a:schemeClr val="dk1"/>
                </a:solidFill>
                <a:latin typeface="DM Serif Text"/>
                <a:ea typeface="DM Serif Text"/>
                <a:cs typeface="DM Serif Text"/>
                <a:sym typeface="DM Serif Text"/>
              </a:defRPr>
            </a:lvl6pPr>
            <a:lvl7pPr lvl="6" algn="ctr">
              <a:spcBef>
                <a:spcPts val="0"/>
              </a:spcBef>
              <a:spcAft>
                <a:spcPts val="0"/>
              </a:spcAft>
              <a:buClr>
                <a:schemeClr val="dk1"/>
              </a:buClr>
              <a:buSzPts val="3000"/>
              <a:buFont typeface="DM Serif Text"/>
              <a:buNone/>
              <a:defRPr sz="3000">
                <a:solidFill>
                  <a:schemeClr val="dk1"/>
                </a:solidFill>
                <a:latin typeface="DM Serif Text"/>
                <a:ea typeface="DM Serif Text"/>
                <a:cs typeface="DM Serif Text"/>
                <a:sym typeface="DM Serif Text"/>
              </a:defRPr>
            </a:lvl7pPr>
            <a:lvl8pPr lvl="7" algn="ctr">
              <a:spcBef>
                <a:spcPts val="0"/>
              </a:spcBef>
              <a:spcAft>
                <a:spcPts val="0"/>
              </a:spcAft>
              <a:buClr>
                <a:schemeClr val="dk1"/>
              </a:buClr>
              <a:buSzPts val="3000"/>
              <a:buFont typeface="DM Serif Text"/>
              <a:buNone/>
              <a:defRPr sz="3000">
                <a:solidFill>
                  <a:schemeClr val="dk1"/>
                </a:solidFill>
                <a:latin typeface="DM Serif Text"/>
                <a:ea typeface="DM Serif Text"/>
                <a:cs typeface="DM Serif Text"/>
                <a:sym typeface="DM Serif Text"/>
              </a:defRPr>
            </a:lvl8pPr>
            <a:lvl9pPr lvl="8" algn="ctr">
              <a:spcBef>
                <a:spcPts val="0"/>
              </a:spcBef>
              <a:spcAft>
                <a:spcPts val="0"/>
              </a:spcAft>
              <a:buClr>
                <a:schemeClr val="dk1"/>
              </a:buClr>
              <a:buSzPts val="3000"/>
              <a:buFont typeface="DM Serif Text"/>
              <a:buNone/>
              <a:defRPr sz="3000">
                <a:solidFill>
                  <a:schemeClr val="dk1"/>
                </a:solidFill>
                <a:latin typeface="DM Serif Text"/>
                <a:ea typeface="DM Serif Text"/>
                <a:cs typeface="DM Serif Text"/>
                <a:sym typeface="DM Serif Text"/>
              </a:defRPr>
            </a:lvl9pPr>
          </a:lstStyle>
          <a:p>
            <a:endParaRPr dirty="0"/>
          </a:p>
        </p:txBody>
      </p:sp>
      <p:sp>
        <p:nvSpPr>
          <p:cNvPr id="7" name="Google Shape;7;p1"/>
          <p:cNvSpPr txBox="1">
            <a:spLocks noGrp="1"/>
          </p:cNvSpPr>
          <p:nvPr>
            <p:ph type="body" idx="1"/>
          </p:nvPr>
        </p:nvSpPr>
        <p:spPr>
          <a:xfrm>
            <a:off x="713225" y="1187600"/>
            <a:ext cx="77175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Asap"/>
              <a:buChar char="●"/>
              <a:defRPr sz="1600">
                <a:solidFill>
                  <a:schemeClr val="dk1"/>
                </a:solidFill>
                <a:latin typeface="Asap"/>
                <a:ea typeface="Asap"/>
                <a:cs typeface="Asap"/>
                <a:sym typeface="Asap"/>
              </a:defRPr>
            </a:lvl1pPr>
            <a:lvl2pPr marL="914400" lvl="1" indent="-330200">
              <a:lnSpc>
                <a:spcPct val="100000"/>
              </a:lnSpc>
              <a:spcBef>
                <a:spcPts val="0"/>
              </a:spcBef>
              <a:spcAft>
                <a:spcPts val="0"/>
              </a:spcAft>
              <a:buClr>
                <a:schemeClr val="dk1"/>
              </a:buClr>
              <a:buSzPts val="1600"/>
              <a:buFont typeface="Asap"/>
              <a:buChar char="○"/>
              <a:defRPr sz="1600">
                <a:solidFill>
                  <a:schemeClr val="dk1"/>
                </a:solidFill>
                <a:latin typeface="Asap"/>
                <a:ea typeface="Asap"/>
                <a:cs typeface="Asap"/>
                <a:sym typeface="Asap"/>
              </a:defRPr>
            </a:lvl2pPr>
            <a:lvl3pPr marL="1371600" lvl="2" indent="-330200">
              <a:lnSpc>
                <a:spcPct val="100000"/>
              </a:lnSpc>
              <a:spcBef>
                <a:spcPts val="0"/>
              </a:spcBef>
              <a:spcAft>
                <a:spcPts val="0"/>
              </a:spcAft>
              <a:buClr>
                <a:schemeClr val="dk1"/>
              </a:buClr>
              <a:buSzPts val="1600"/>
              <a:buFont typeface="Asap"/>
              <a:buChar char="■"/>
              <a:defRPr sz="1600">
                <a:solidFill>
                  <a:schemeClr val="dk1"/>
                </a:solidFill>
                <a:latin typeface="Asap"/>
                <a:ea typeface="Asap"/>
                <a:cs typeface="Asap"/>
                <a:sym typeface="Asap"/>
              </a:defRPr>
            </a:lvl3pPr>
            <a:lvl4pPr marL="1828800" lvl="3" indent="-330200">
              <a:lnSpc>
                <a:spcPct val="100000"/>
              </a:lnSpc>
              <a:spcBef>
                <a:spcPts val="0"/>
              </a:spcBef>
              <a:spcAft>
                <a:spcPts val="0"/>
              </a:spcAft>
              <a:buClr>
                <a:schemeClr val="dk1"/>
              </a:buClr>
              <a:buSzPts val="1600"/>
              <a:buFont typeface="Asap"/>
              <a:buChar char="●"/>
              <a:defRPr sz="1600">
                <a:solidFill>
                  <a:schemeClr val="dk1"/>
                </a:solidFill>
                <a:latin typeface="Asap"/>
                <a:ea typeface="Asap"/>
                <a:cs typeface="Asap"/>
                <a:sym typeface="Asap"/>
              </a:defRPr>
            </a:lvl4pPr>
            <a:lvl5pPr marL="2286000" lvl="4" indent="-330200">
              <a:lnSpc>
                <a:spcPct val="100000"/>
              </a:lnSpc>
              <a:spcBef>
                <a:spcPts val="0"/>
              </a:spcBef>
              <a:spcAft>
                <a:spcPts val="0"/>
              </a:spcAft>
              <a:buClr>
                <a:schemeClr val="dk1"/>
              </a:buClr>
              <a:buSzPts val="1600"/>
              <a:buFont typeface="Asap"/>
              <a:buChar char="○"/>
              <a:defRPr sz="1600">
                <a:solidFill>
                  <a:schemeClr val="dk1"/>
                </a:solidFill>
                <a:latin typeface="Asap"/>
                <a:ea typeface="Asap"/>
                <a:cs typeface="Asap"/>
                <a:sym typeface="Asap"/>
              </a:defRPr>
            </a:lvl5pPr>
            <a:lvl6pPr marL="2743200" lvl="5" indent="-330200">
              <a:lnSpc>
                <a:spcPct val="100000"/>
              </a:lnSpc>
              <a:spcBef>
                <a:spcPts val="0"/>
              </a:spcBef>
              <a:spcAft>
                <a:spcPts val="0"/>
              </a:spcAft>
              <a:buClr>
                <a:schemeClr val="dk1"/>
              </a:buClr>
              <a:buSzPts val="1600"/>
              <a:buFont typeface="Asap"/>
              <a:buChar char="■"/>
              <a:defRPr sz="1600">
                <a:solidFill>
                  <a:schemeClr val="dk1"/>
                </a:solidFill>
                <a:latin typeface="Asap"/>
                <a:ea typeface="Asap"/>
                <a:cs typeface="Asap"/>
                <a:sym typeface="Asap"/>
              </a:defRPr>
            </a:lvl6pPr>
            <a:lvl7pPr marL="3200400" lvl="6" indent="-330200">
              <a:lnSpc>
                <a:spcPct val="100000"/>
              </a:lnSpc>
              <a:spcBef>
                <a:spcPts val="0"/>
              </a:spcBef>
              <a:spcAft>
                <a:spcPts val="0"/>
              </a:spcAft>
              <a:buClr>
                <a:schemeClr val="dk1"/>
              </a:buClr>
              <a:buSzPts val="1600"/>
              <a:buFont typeface="Asap"/>
              <a:buChar char="●"/>
              <a:defRPr sz="1600">
                <a:solidFill>
                  <a:schemeClr val="dk1"/>
                </a:solidFill>
                <a:latin typeface="Asap"/>
                <a:ea typeface="Asap"/>
                <a:cs typeface="Asap"/>
                <a:sym typeface="Asap"/>
              </a:defRPr>
            </a:lvl7pPr>
            <a:lvl8pPr marL="3657600" lvl="7" indent="-330200">
              <a:lnSpc>
                <a:spcPct val="100000"/>
              </a:lnSpc>
              <a:spcBef>
                <a:spcPts val="0"/>
              </a:spcBef>
              <a:spcAft>
                <a:spcPts val="0"/>
              </a:spcAft>
              <a:buClr>
                <a:schemeClr val="dk1"/>
              </a:buClr>
              <a:buSzPts val="1600"/>
              <a:buFont typeface="Asap"/>
              <a:buChar char="○"/>
              <a:defRPr sz="1600">
                <a:solidFill>
                  <a:schemeClr val="dk1"/>
                </a:solidFill>
                <a:latin typeface="Asap"/>
                <a:ea typeface="Asap"/>
                <a:cs typeface="Asap"/>
                <a:sym typeface="Asap"/>
              </a:defRPr>
            </a:lvl8pPr>
            <a:lvl9pPr marL="4114800" lvl="8" indent="-330200">
              <a:lnSpc>
                <a:spcPct val="100000"/>
              </a:lnSpc>
              <a:spcBef>
                <a:spcPts val="0"/>
              </a:spcBef>
              <a:spcAft>
                <a:spcPts val="0"/>
              </a:spcAft>
              <a:buClr>
                <a:schemeClr val="dk1"/>
              </a:buClr>
              <a:buSzPts val="1600"/>
              <a:buFont typeface="Asap"/>
              <a:buChar char="■"/>
              <a:defRPr sz="1600">
                <a:solidFill>
                  <a:schemeClr val="dk1"/>
                </a:solidFill>
                <a:latin typeface="Asap"/>
                <a:ea typeface="Asap"/>
                <a:cs typeface="Asap"/>
                <a:sym typeface="Asap"/>
              </a:defRPr>
            </a:lvl9pPr>
          </a:lstStyle>
          <a:p>
            <a:endParaRPr dirty="0"/>
          </a:p>
        </p:txBody>
      </p:sp>
      <p:grpSp>
        <p:nvGrpSpPr>
          <p:cNvPr id="4" name="Group 3"/>
          <p:cNvGrpSpPr/>
          <p:nvPr userDrawn="1"/>
        </p:nvGrpSpPr>
        <p:grpSpPr>
          <a:xfrm>
            <a:off x="1" y="4354312"/>
            <a:ext cx="9143999" cy="789187"/>
            <a:chOff x="1" y="4354312"/>
            <a:chExt cx="9143999" cy="789187"/>
          </a:xfrm>
        </p:grpSpPr>
        <p:pic>
          <p:nvPicPr>
            <p:cNvPr id="5" name="Picture 2" descr="C:\Users\Joyab\Downloads\Banner_Page_01.jpg"/>
            <p:cNvPicPr>
              <a:picLocks noChangeAspect="1" noChangeArrowheads="1"/>
            </p:cNvPicPr>
            <p:nvPr/>
          </p:nvPicPr>
          <p:blipFill rotWithShape="1">
            <a:blip r:embed="rId7">
              <a:extLst>
                <a:ext uri="{28A0092B-C50C-407E-A947-70E740481C1C}">
                  <a14:useLocalDpi xmlns:a14="http://schemas.microsoft.com/office/drawing/2010/main" val="0"/>
                </a:ext>
              </a:extLst>
            </a:blip>
            <a:srcRect l="3266" t="8604" r="6934" b="65200"/>
            <a:stretch/>
          </p:blipFill>
          <p:spPr bwMode="auto">
            <a:xfrm>
              <a:off x="1" y="4354312"/>
              <a:ext cx="3824523" cy="7891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761301" y="4354312"/>
              <a:ext cx="5382699" cy="789187"/>
            </a:xfrm>
            <a:prstGeom prst="rect">
              <a:avLst/>
            </a:prstGeom>
            <a:solidFill>
              <a:srgbClr val="B4A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6"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Palatino Linotype" panose="02040502050505030304" pitchFamily="18" charset="0"/>
          <a:ea typeface="Palatino Linotype" panose="020405020505050303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paralympic.org/sophie-pascoe"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www.rnz.co.nz/audio/player?audio_id=2018806514"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dpmc.govt.nz/our-programmes/new-zealand-royal-honours/make-nomination/nomination-form-and-guide-makin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www.youtube.com/watch?v=mIkUJcOQW7w"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stuff.co.nz/national/103869987/childrens-author-joy-cowley-awarded-order-of-new-zealand-in-week-of-accolade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7" name="Rectangle 6"/>
          <p:cNvSpPr/>
          <p:nvPr/>
        </p:nvSpPr>
        <p:spPr>
          <a:xfrm>
            <a:off x="0" y="-20538"/>
            <a:ext cx="9144000" cy="5164038"/>
          </a:xfrm>
          <a:prstGeom prst="rect">
            <a:avLst/>
          </a:prstGeom>
          <a:solidFill>
            <a:srgbClr val="B4A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6" name="Title 5">
            <a:extLst>
              <a:ext uri="{FF2B5EF4-FFF2-40B4-BE49-F238E27FC236}">
                <a16:creationId xmlns:a16="http://schemas.microsoft.com/office/drawing/2014/main" id="{45136CFA-3C29-4492-AA9F-B967C42D7431}"/>
              </a:ext>
            </a:extLst>
          </p:cNvPr>
          <p:cNvSpPr>
            <a:spLocks noGrp="1"/>
          </p:cNvSpPr>
          <p:nvPr>
            <p:ph type="ctrTitle"/>
          </p:nvPr>
        </p:nvSpPr>
        <p:spPr>
          <a:xfrm>
            <a:off x="647169" y="2147832"/>
            <a:ext cx="7957279" cy="2008094"/>
          </a:xfrm>
        </p:spPr>
        <p:txBody>
          <a:bodyPr anchor="b">
            <a:normAutofit fontScale="90000"/>
          </a:bodyPr>
          <a:lstStyle/>
          <a:p>
            <a:pPr algn="ctr"/>
            <a:r>
              <a:rPr lang="en-NZ" b="1" dirty="0">
                <a:solidFill>
                  <a:schemeClr val="bg1"/>
                </a:solidFill>
                <a:latin typeface="Palatino Linotype" panose="02040502050505030304" pitchFamily="18" charset="0"/>
              </a:rPr>
              <a:t>He </a:t>
            </a:r>
            <a:r>
              <a:rPr lang="en-NZ" b="1" dirty="0" err="1">
                <a:solidFill>
                  <a:schemeClr val="bg1"/>
                </a:solidFill>
                <a:latin typeface="Palatino Linotype" panose="02040502050505030304" pitchFamily="18" charset="0"/>
              </a:rPr>
              <a:t>manukura</a:t>
            </a:r>
            <a:r>
              <a:rPr lang="en-NZ" b="1" dirty="0">
                <a:solidFill>
                  <a:schemeClr val="bg1"/>
                </a:solidFill>
                <a:latin typeface="Palatino Linotype" panose="02040502050505030304" pitchFamily="18" charset="0"/>
              </a:rPr>
              <a:t> whenua, </a:t>
            </a:r>
            <a:br>
              <a:rPr lang="en-NZ" dirty="0">
                <a:solidFill>
                  <a:schemeClr val="bg1"/>
                </a:solidFill>
                <a:latin typeface="Palatino Linotype" panose="02040502050505030304" pitchFamily="18" charset="0"/>
              </a:rPr>
            </a:br>
            <a:r>
              <a:rPr lang="en-NZ" b="1" dirty="0">
                <a:solidFill>
                  <a:schemeClr val="bg1"/>
                </a:solidFill>
                <a:latin typeface="Palatino Linotype" panose="02040502050505030304" pitchFamily="18" charset="0"/>
              </a:rPr>
              <a:t>He </a:t>
            </a:r>
            <a:r>
              <a:rPr lang="en-NZ" b="1" dirty="0" err="1">
                <a:solidFill>
                  <a:schemeClr val="bg1"/>
                </a:solidFill>
                <a:latin typeface="Palatino Linotype" panose="02040502050505030304" pitchFamily="18" charset="0"/>
              </a:rPr>
              <a:t>manukura</a:t>
            </a:r>
            <a:r>
              <a:rPr lang="en-NZ" b="1" dirty="0">
                <a:solidFill>
                  <a:schemeClr val="bg1"/>
                </a:solidFill>
                <a:latin typeface="Palatino Linotype" panose="02040502050505030304" pitchFamily="18" charset="0"/>
              </a:rPr>
              <a:t> </a:t>
            </a:r>
            <a:r>
              <a:rPr lang="en-NZ" b="1" dirty="0" err="1">
                <a:solidFill>
                  <a:schemeClr val="bg1"/>
                </a:solidFill>
                <a:latin typeface="Palatino Linotype" panose="02040502050505030304" pitchFamily="18" charset="0"/>
              </a:rPr>
              <a:t>tangata</a:t>
            </a:r>
            <a:endParaRPr lang="en-NZ" b="1" dirty="0">
              <a:solidFill>
                <a:schemeClr val="bg1"/>
              </a:solidFill>
              <a:latin typeface="Palatino Linotype" panose="02040502050505030304" pitchFamily="18" charset="0"/>
            </a:endParaRPr>
          </a:p>
        </p:txBody>
      </p:sp>
      <p:pic>
        <p:nvPicPr>
          <p:cNvPr id="1026" name="Picture 2" descr="C:\Users\Joyab\Downloads\Banner_Page_01.jpg"/>
          <p:cNvPicPr>
            <a:picLocks noChangeAspect="1" noChangeArrowheads="1"/>
          </p:cNvPicPr>
          <p:nvPr/>
        </p:nvPicPr>
        <p:blipFill rotWithShape="1">
          <a:blip r:embed="rId3">
            <a:extLst>
              <a:ext uri="{28A0092B-C50C-407E-A947-70E740481C1C}">
                <a14:useLocalDpi xmlns:a14="http://schemas.microsoft.com/office/drawing/2010/main" val="0"/>
              </a:ext>
            </a:extLst>
          </a:blip>
          <a:srcRect l="3266" t="8604" r="6934" b="65200"/>
          <a:stretch/>
        </p:blipFill>
        <p:spPr bwMode="auto">
          <a:xfrm>
            <a:off x="1" y="0"/>
            <a:ext cx="7740352" cy="15972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115" name="Rectangle 114"/>
          <p:cNvSpPr/>
          <p:nvPr/>
        </p:nvSpPr>
        <p:spPr>
          <a:xfrm>
            <a:off x="395536" y="2499742"/>
            <a:ext cx="4320480" cy="553998"/>
          </a:xfrm>
          <a:prstGeom prst="rect">
            <a:avLst/>
          </a:prstGeom>
        </p:spPr>
        <p:txBody>
          <a:bodyPr wrap="square">
            <a:spAutoFit/>
          </a:bodyPr>
          <a:lstStyle/>
          <a:p>
            <a:r>
              <a:rPr lang="en-NZ" sz="1500" dirty="0">
                <a:latin typeface="Calibri" panose="020F0502020204030204" pitchFamily="34" charset="0"/>
                <a:cs typeface="Calibri" panose="020F0502020204030204" pitchFamily="34" charset="0"/>
              </a:rPr>
              <a:t>Dame Companion of the New Zealand Order of Merit (DNZM) For services to swimming</a:t>
            </a:r>
            <a:endParaRPr lang="en-US" sz="15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395536" y="555526"/>
            <a:ext cx="4424700" cy="1224136"/>
          </a:xfrm>
        </p:spPr>
        <p:txBody>
          <a:bodyPr/>
          <a:lstStyle/>
          <a:p>
            <a:pPr algn="l"/>
            <a:r>
              <a:rPr lang="en-NZ" b="1" dirty="0">
                <a:latin typeface="Palatino Linotype" panose="02040502050505030304" pitchFamily="18" charset="0"/>
              </a:rPr>
              <a:t>Dame </a:t>
            </a:r>
            <a:br>
              <a:rPr lang="en-NZ" b="1" dirty="0">
                <a:latin typeface="Palatino Linotype" panose="02040502050505030304" pitchFamily="18" charset="0"/>
              </a:rPr>
            </a:br>
            <a:r>
              <a:rPr lang="en-NZ" b="1" dirty="0">
                <a:latin typeface="Palatino Linotype" panose="02040502050505030304" pitchFamily="18" charset="0"/>
              </a:rPr>
              <a:t>Sophie Pascoe</a:t>
            </a:r>
          </a:p>
        </p:txBody>
      </p:sp>
      <p:grpSp>
        <p:nvGrpSpPr>
          <p:cNvPr id="5" name="Group 4"/>
          <p:cNvGrpSpPr/>
          <p:nvPr/>
        </p:nvGrpSpPr>
        <p:grpSpPr>
          <a:xfrm>
            <a:off x="1" y="4354312"/>
            <a:ext cx="9143999" cy="789187"/>
            <a:chOff x="1" y="4354312"/>
            <a:chExt cx="9143999" cy="789187"/>
          </a:xfrm>
        </p:grpSpPr>
        <p:pic>
          <p:nvPicPr>
            <p:cNvPr id="8" name="Picture 2" descr="C:\Users\Joyab\Downloads\Banner_Page_01.jpg"/>
            <p:cNvPicPr>
              <a:picLocks noChangeAspect="1" noChangeArrowheads="1"/>
            </p:cNvPicPr>
            <p:nvPr/>
          </p:nvPicPr>
          <p:blipFill rotWithShape="1">
            <a:blip r:embed="rId3">
              <a:extLst>
                <a:ext uri="{28A0092B-C50C-407E-A947-70E740481C1C}">
                  <a14:useLocalDpi xmlns:a14="http://schemas.microsoft.com/office/drawing/2010/main" val="0"/>
                </a:ext>
              </a:extLst>
            </a:blip>
            <a:srcRect l="3266" t="8604" r="6934" b="65200"/>
            <a:stretch/>
          </p:blipFill>
          <p:spPr bwMode="auto">
            <a:xfrm>
              <a:off x="1" y="4354312"/>
              <a:ext cx="3824523" cy="7891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61301" y="4354312"/>
              <a:ext cx="5382699" cy="789187"/>
            </a:xfrm>
            <a:prstGeom prst="rect">
              <a:avLst/>
            </a:prstGeom>
            <a:solidFill>
              <a:srgbClr val="B4A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1" name="Rectangle 10"/>
          <p:cNvSpPr/>
          <p:nvPr/>
        </p:nvSpPr>
        <p:spPr>
          <a:xfrm>
            <a:off x="899592" y="3162622"/>
            <a:ext cx="4176464" cy="553998"/>
          </a:xfrm>
          <a:prstGeom prst="rect">
            <a:avLst/>
          </a:prstGeom>
        </p:spPr>
        <p:txBody>
          <a:bodyPr wrap="square">
            <a:spAutoFit/>
          </a:bodyPr>
          <a:lstStyle/>
          <a:p>
            <a:r>
              <a:rPr lang="en-US" sz="1500" b="1" i="1" dirty="0">
                <a:latin typeface="Calibri" panose="020F0502020204030204" pitchFamily="34" charset="0"/>
                <a:cs typeface="Calibri" panose="020F0502020204030204" pitchFamily="34" charset="0"/>
              </a:rPr>
              <a:t>Eleven-time Paralympic gold medalist and multiple World Swimming Champion</a:t>
            </a:r>
          </a:p>
        </p:txBody>
      </p:sp>
      <p:grpSp>
        <p:nvGrpSpPr>
          <p:cNvPr id="9" name="Google Shape;931;p39"/>
          <p:cNvGrpSpPr/>
          <p:nvPr/>
        </p:nvGrpSpPr>
        <p:grpSpPr>
          <a:xfrm>
            <a:off x="467544" y="3233569"/>
            <a:ext cx="371782" cy="274285"/>
            <a:chOff x="5223609" y="3731112"/>
            <a:chExt cx="371782" cy="274285"/>
          </a:xfrm>
        </p:grpSpPr>
        <p:sp>
          <p:nvSpPr>
            <p:cNvPr id="10" name="Google Shape;932;p39"/>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33;p39"/>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a:extLst>
              <a:ext uri="{FF2B5EF4-FFF2-40B4-BE49-F238E27FC236}">
                <a16:creationId xmlns:a16="http://schemas.microsoft.com/office/drawing/2014/main" id="{092F02A7-7C8D-4386-A0BA-56FECC5E57A2}"/>
              </a:ext>
            </a:extLst>
          </p:cNvPr>
          <p:cNvPicPr>
            <a:picLocks noChangeAspect="1"/>
          </p:cNvPicPr>
          <p:nvPr/>
        </p:nvPicPr>
        <p:blipFill rotWithShape="1">
          <a:blip r:embed="rId4">
            <a:extLst>
              <a:ext uri="{28A0092B-C50C-407E-A947-70E740481C1C}">
                <a14:useLocalDpi xmlns:a14="http://schemas.microsoft.com/office/drawing/2010/main" val="0"/>
              </a:ext>
            </a:extLst>
          </a:blip>
          <a:srcRect l="17618" r="10665"/>
          <a:stretch/>
        </p:blipFill>
        <p:spPr>
          <a:xfrm flipH="1">
            <a:off x="4429174" y="0"/>
            <a:ext cx="4714826" cy="4354312"/>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Rectangle 3"/>
          <p:cNvSpPr/>
          <p:nvPr/>
        </p:nvSpPr>
        <p:spPr>
          <a:xfrm>
            <a:off x="899592" y="3795886"/>
            <a:ext cx="2634054" cy="323165"/>
          </a:xfrm>
          <a:prstGeom prst="rect">
            <a:avLst/>
          </a:prstGeom>
        </p:spPr>
        <p:txBody>
          <a:bodyPr wrap="none">
            <a:spAutoFit/>
          </a:bodyPr>
          <a:lstStyle/>
          <a:p>
            <a:pPr marL="0" indent="0">
              <a:buNone/>
            </a:pPr>
            <a:r>
              <a:rPr lang="en-NZ" sz="1500" dirty="0">
                <a:latin typeface="Calibri" panose="020F0502020204030204" pitchFamily="34" charset="0"/>
                <a:cs typeface="Calibri" panose="020F0502020204030204" pitchFamily="34" charset="0"/>
                <a:hlinkClick r:id="rId5"/>
              </a:rPr>
              <a:t>Sophie Pascoe (paralympic.org)</a:t>
            </a:r>
            <a:endParaRPr 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2857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115" name="Rectangle 114"/>
          <p:cNvSpPr/>
          <p:nvPr/>
        </p:nvSpPr>
        <p:spPr>
          <a:xfrm>
            <a:off x="395536" y="2597592"/>
            <a:ext cx="3816424" cy="1015663"/>
          </a:xfrm>
          <a:prstGeom prst="rect">
            <a:avLst/>
          </a:prstGeom>
        </p:spPr>
        <p:txBody>
          <a:bodyPr wrap="square">
            <a:spAutoFit/>
          </a:bodyPr>
          <a:lstStyle/>
          <a:p>
            <a:r>
              <a:rPr lang="en-US" sz="1500" dirty="0">
                <a:latin typeface="Calibri" panose="020F0502020204030204" pitchFamily="34" charset="0"/>
                <a:cs typeface="Calibri" panose="020F0502020204030204" pitchFamily="34" charset="0"/>
              </a:rPr>
              <a:t>Knight Companion of the New Zealand Order of Merit (KNZM)</a:t>
            </a:r>
            <a:br>
              <a:rPr lang="en-US" sz="1500" dirty="0">
                <a:latin typeface="Calibri" panose="020F0502020204030204" pitchFamily="34" charset="0"/>
                <a:cs typeface="Calibri" panose="020F0502020204030204" pitchFamily="34" charset="0"/>
              </a:rPr>
            </a:br>
            <a:br>
              <a:rPr lang="en-US" sz="1500"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For services to people with disabilities</a:t>
            </a:r>
          </a:p>
        </p:txBody>
      </p:sp>
      <p:sp>
        <p:nvSpPr>
          <p:cNvPr id="3" name="Title 2"/>
          <p:cNvSpPr>
            <a:spLocks noGrp="1"/>
          </p:cNvSpPr>
          <p:nvPr>
            <p:ph type="title"/>
          </p:nvPr>
        </p:nvSpPr>
        <p:spPr>
          <a:xfrm>
            <a:off x="395536" y="555526"/>
            <a:ext cx="4424700" cy="1224136"/>
          </a:xfrm>
        </p:spPr>
        <p:txBody>
          <a:bodyPr/>
          <a:lstStyle/>
          <a:p>
            <a:pPr algn="l"/>
            <a:r>
              <a:rPr lang="en-NZ" b="1" dirty="0">
                <a:latin typeface="Palatino Linotype" panose="02040502050505030304" pitchFamily="18" charset="0"/>
              </a:rPr>
              <a:t>Sir </a:t>
            </a:r>
            <a:br>
              <a:rPr lang="en-NZ" b="1" dirty="0">
                <a:latin typeface="Palatino Linotype" panose="02040502050505030304" pitchFamily="18" charset="0"/>
              </a:rPr>
            </a:br>
            <a:r>
              <a:rPr lang="en-NZ" b="1" dirty="0">
                <a:latin typeface="Palatino Linotype" panose="02040502050505030304" pitchFamily="18" charset="0"/>
              </a:rPr>
              <a:t>Robert Martin</a:t>
            </a:r>
          </a:p>
        </p:txBody>
      </p:sp>
      <p:grpSp>
        <p:nvGrpSpPr>
          <p:cNvPr id="5" name="Group 4"/>
          <p:cNvGrpSpPr/>
          <p:nvPr/>
        </p:nvGrpSpPr>
        <p:grpSpPr>
          <a:xfrm>
            <a:off x="1" y="4354312"/>
            <a:ext cx="9143999" cy="789187"/>
            <a:chOff x="1" y="4354312"/>
            <a:chExt cx="9143999" cy="789187"/>
          </a:xfrm>
        </p:grpSpPr>
        <p:pic>
          <p:nvPicPr>
            <p:cNvPr id="8" name="Picture 2" descr="C:\Users\Joyab\Downloads\Banner_Page_01.jpg"/>
            <p:cNvPicPr>
              <a:picLocks noChangeAspect="1" noChangeArrowheads="1"/>
            </p:cNvPicPr>
            <p:nvPr/>
          </p:nvPicPr>
          <p:blipFill rotWithShape="1">
            <a:blip r:embed="rId3">
              <a:extLst>
                <a:ext uri="{28A0092B-C50C-407E-A947-70E740481C1C}">
                  <a14:useLocalDpi xmlns:a14="http://schemas.microsoft.com/office/drawing/2010/main" val="0"/>
                </a:ext>
              </a:extLst>
            </a:blip>
            <a:srcRect l="3266" t="8604" r="6934" b="65200"/>
            <a:stretch/>
          </p:blipFill>
          <p:spPr bwMode="auto">
            <a:xfrm>
              <a:off x="1" y="4354312"/>
              <a:ext cx="3824523" cy="7891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61301" y="4354312"/>
              <a:ext cx="5382699" cy="789187"/>
            </a:xfrm>
            <a:prstGeom prst="rect">
              <a:avLst/>
            </a:prstGeom>
            <a:solidFill>
              <a:srgbClr val="B4A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1" name="Rectangle 10"/>
          <p:cNvSpPr/>
          <p:nvPr/>
        </p:nvSpPr>
        <p:spPr>
          <a:xfrm>
            <a:off x="899592" y="3760753"/>
            <a:ext cx="3456384" cy="323165"/>
          </a:xfrm>
          <a:prstGeom prst="rect">
            <a:avLst/>
          </a:prstGeom>
        </p:spPr>
        <p:txBody>
          <a:bodyPr wrap="square">
            <a:spAutoFit/>
          </a:bodyPr>
          <a:lstStyle/>
          <a:p>
            <a:r>
              <a:rPr lang="en-US" sz="1500" b="1" i="1" dirty="0">
                <a:latin typeface="Calibri" panose="020F0502020204030204" pitchFamily="34" charset="0"/>
                <a:cs typeface="Calibri" panose="020F0502020204030204" pitchFamily="34" charset="0"/>
              </a:rPr>
              <a:t>Disability rights activist</a:t>
            </a:r>
          </a:p>
        </p:txBody>
      </p:sp>
      <p:grpSp>
        <p:nvGrpSpPr>
          <p:cNvPr id="9" name="Google Shape;931;p39"/>
          <p:cNvGrpSpPr/>
          <p:nvPr/>
        </p:nvGrpSpPr>
        <p:grpSpPr>
          <a:xfrm>
            <a:off x="467544" y="3749720"/>
            <a:ext cx="371782" cy="274285"/>
            <a:chOff x="5223609" y="3731112"/>
            <a:chExt cx="371782" cy="274285"/>
          </a:xfrm>
        </p:grpSpPr>
        <p:sp>
          <p:nvSpPr>
            <p:cNvPr id="10" name="Google Shape;932;p39"/>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33;p39"/>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descr="A person in a suit&#10;&#10;Description automatically generated with medium confidence">
            <a:extLst>
              <a:ext uri="{FF2B5EF4-FFF2-40B4-BE49-F238E27FC236}">
                <a16:creationId xmlns:a16="http://schemas.microsoft.com/office/drawing/2014/main" id="{FF635E7F-99DF-4DD1-BCE7-C6C6CA0DB3F8}"/>
              </a:ext>
            </a:extLst>
          </p:cNvPr>
          <p:cNvPicPr>
            <a:picLocks noChangeAspect="1"/>
          </p:cNvPicPr>
          <p:nvPr/>
        </p:nvPicPr>
        <p:blipFill rotWithShape="1">
          <a:blip r:embed="rId4">
            <a:extLst>
              <a:ext uri="{28A0092B-C50C-407E-A947-70E740481C1C}">
                <a14:useLocalDpi xmlns:a14="http://schemas.microsoft.com/office/drawing/2010/main" val="0"/>
              </a:ext>
            </a:extLst>
          </a:blip>
          <a:srcRect b="29390"/>
          <a:stretch/>
        </p:blipFill>
        <p:spPr>
          <a:xfrm>
            <a:off x="5148064" y="0"/>
            <a:ext cx="3995936" cy="4357597"/>
          </a:xfrm>
          <a:prstGeom prst="rect">
            <a:avLst/>
          </a:prstGeom>
        </p:spPr>
      </p:pic>
    </p:spTree>
    <p:extLst>
      <p:ext uri="{BB962C8B-B14F-4D97-AF65-F5344CB8AC3E}">
        <p14:creationId xmlns:p14="http://schemas.microsoft.com/office/powerpoint/2010/main" val="2894005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115" name="Rectangle 114"/>
          <p:cNvSpPr/>
          <p:nvPr/>
        </p:nvSpPr>
        <p:spPr>
          <a:xfrm>
            <a:off x="395536" y="2571750"/>
            <a:ext cx="3816424" cy="1015663"/>
          </a:xfrm>
          <a:prstGeom prst="rect">
            <a:avLst/>
          </a:prstGeom>
        </p:spPr>
        <p:txBody>
          <a:bodyPr wrap="square">
            <a:spAutoFit/>
          </a:bodyPr>
          <a:lstStyle/>
          <a:p>
            <a:r>
              <a:rPr lang="en-US" sz="1500" dirty="0">
                <a:latin typeface="Calibri" panose="020F0502020204030204" pitchFamily="34" charset="0"/>
                <a:cs typeface="Calibri" panose="020F0502020204030204" pitchFamily="34" charset="0"/>
              </a:rPr>
              <a:t>Dame Companion of the New Zealand Order of Merit (DNZM) </a:t>
            </a:r>
            <a:br>
              <a:rPr lang="en-US" sz="1500" dirty="0">
                <a:latin typeface="Calibri" panose="020F0502020204030204" pitchFamily="34" charset="0"/>
                <a:cs typeface="Calibri" panose="020F0502020204030204" pitchFamily="34" charset="0"/>
              </a:rPr>
            </a:br>
            <a:br>
              <a:rPr lang="en-US" sz="1500"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For Services to Māori, music and television</a:t>
            </a:r>
          </a:p>
        </p:txBody>
      </p:sp>
      <p:sp>
        <p:nvSpPr>
          <p:cNvPr id="3" name="Title 2"/>
          <p:cNvSpPr>
            <a:spLocks noGrp="1"/>
          </p:cNvSpPr>
          <p:nvPr>
            <p:ph type="title"/>
          </p:nvPr>
        </p:nvSpPr>
        <p:spPr>
          <a:xfrm>
            <a:off x="395536" y="555526"/>
            <a:ext cx="4424700" cy="1224136"/>
          </a:xfrm>
        </p:spPr>
        <p:txBody>
          <a:bodyPr/>
          <a:lstStyle/>
          <a:p>
            <a:pPr algn="l"/>
            <a:r>
              <a:rPr lang="en-NZ" b="1" dirty="0">
                <a:latin typeface="Palatino Linotype" panose="02040502050505030304" pitchFamily="18" charset="0"/>
              </a:rPr>
              <a:t>Dame </a:t>
            </a:r>
            <a:br>
              <a:rPr lang="en-NZ" b="1" dirty="0">
                <a:latin typeface="Palatino Linotype" panose="02040502050505030304" pitchFamily="18" charset="0"/>
              </a:rPr>
            </a:br>
            <a:r>
              <a:rPr lang="en-NZ" b="1" dirty="0" err="1">
                <a:latin typeface="Palatino Linotype" panose="02040502050505030304" pitchFamily="18" charset="0"/>
              </a:rPr>
              <a:t>Hinewehi</a:t>
            </a:r>
            <a:r>
              <a:rPr lang="en-NZ" b="1" dirty="0">
                <a:latin typeface="Palatino Linotype" panose="02040502050505030304" pitchFamily="18" charset="0"/>
              </a:rPr>
              <a:t> </a:t>
            </a:r>
            <a:r>
              <a:rPr lang="en-NZ" b="1" dirty="0" err="1">
                <a:latin typeface="Palatino Linotype" panose="02040502050505030304" pitchFamily="18" charset="0"/>
              </a:rPr>
              <a:t>Mohi</a:t>
            </a:r>
            <a:endParaRPr lang="en-NZ" b="1" dirty="0">
              <a:latin typeface="Palatino Linotype" panose="02040502050505030304" pitchFamily="18" charset="0"/>
            </a:endParaRPr>
          </a:p>
        </p:txBody>
      </p:sp>
      <p:grpSp>
        <p:nvGrpSpPr>
          <p:cNvPr id="5" name="Group 4"/>
          <p:cNvGrpSpPr/>
          <p:nvPr/>
        </p:nvGrpSpPr>
        <p:grpSpPr>
          <a:xfrm>
            <a:off x="1" y="4354312"/>
            <a:ext cx="9143999" cy="789187"/>
            <a:chOff x="1" y="4354312"/>
            <a:chExt cx="9143999" cy="789187"/>
          </a:xfrm>
        </p:grpSpPr>
        <p:pic>
          <p:nvPicPr>
            <p:cNvPr id="8" name="Picture 2" descr="C:\Users\Joyab\Downloads\Banner_Page_01.jpg"/>
            <p:cNvPicPr>
              <a:picLocks noChangeAspect="1" noChangeArrowheads="1"/>
            </p:cNvPicPr>
            <p:nvPr/>
          </p:nvPicPr>
          <p:blipFill rotWithShape="1">
            <a:blip r:embed="rId3">
              <a:extLst>
                <a:ext uri="{28A0092B-C50C-407E-A947-70E740481C1C}">
                  <a14:useLocalDpi xmlns:a14="http://schemas.microsoft.com/office/drawing/2010/main" val="0"/>
                </a:ext>
              </a:extLst>
            </a:blip>
            <a:srcRect l="3266" t="8604" r="6934" b="65200"/>
            <a:stretch/>
          </p:blipFill>
          <p:spPr bwMode="auto">
            <a:xfrm>
              <a:off x="1" y="4354312"/>
              <a:ext cx="3824523" cy="7891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61301" y="4354312"/>
              <a:ext cx="5382699" cy="789187"/>
            </a:xfrm>
            <a:prstGeom prst="rect">
              <a:avLst/>
            </a:prstGeom>
            <a:solidFill>
              <a:srgbClr val="B4A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1" name="Rectangle 10"/>
          <p:cNvSpPr/>
          <p:nvPr/>
        </p:nvSpPr>
        <p:spPr>
          <a:xfrm>
            <a:off x="899592" y="3733170"/>
            <a:ext cx="4608512" cy="323165"/>
          </a:xfrm>
          <a:prstGeom prst="rect">
            <a:avLst/>
          </a:prstGeom>
        </p:spPr>
        <p:txBody>
          <a:bodyPr wrap="square">
            <a:spAutoFit/>
          </a:bodyPr>
          <a:lstStyle/>
          <a:p>
            <a:r>
              <a:rPr lang="en-US" sz="1500" b="1" i="1" dirty="0">
                <a:latin typeface="Calibri" panose="020F0502020204030204" pitchFamily="34" charset="0"/>
                <a:cs typeface="Calibri" panose="020F0502020204030204" pitchFamily="34" charset="0"/>
              </a:rPr>
              <a:t>Award-winning New Zealand musician and performer</a:t>
            </a:r>
          </a:p>
        </p:txBody>
      </p:sp>
      <p:grpSp>
        <p:nvGrpSpPr>
          <p:cNvPr id="9" name="Google Shape;931;p39"/>
          <p:cNvGrpSpPr/>
          <p:nvPr/>
        </p:nvGrpSpPr>
        <p:grpSpPr>
          <a:xfrm>
            <a:off x="467544" y="3722137"/>
            <a:ext cx="371782" cy="274285"/>
            <a:chOff x="5223609" y="3731112"/>
            <a:chExt cx="371782" cy="274285"/>
          </a:xfrm>
        </p:grpSpPr>
        <p:sp>
          <p:nvSpPr>
            <p:cNvPr id="10" name="Google Shape;932;p39"/>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33;p39"/>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Content Placeholder 4" descr="A person holding a tablet&#10;&#10;Description automatically generated with low confidence">
            <a:extLst>
              <a:ext uri="{FF2B5EF4-FFF2-40B4-BE49-F238E27FC236}">
                <a16:creationId xmlns:a16="http://schemas.microsoft.com/office/drawing/2014/main" id="{C567D818-5E1C-441A-961E-EBD206DF3C93}"/>
              </a:ext>
            </a:extLst>
          </p:cNvPr>
          <p:cNvPicPr>
            <a:picLocks noChangeAspect="1"/>
          </p:cNvPicPr>
          <p:nvPr/>
        </p:nvPicPr>
        <p:blipFill rotWithShape="1">
          <a:blip r:embed="rId4">
            <a:extLst>
              <a:ext uri="{28A0092B-C50C-407E-A947-70E740481C1C}">
                <a14:useLocalDpi xmlns:a14="http://schemas.microsoft.com/office/drawing/2010/main" val="0"/>
              </a:ext>
            </a:extLst>
          </a:blip>
          <a:srcRect t="1" b="32317"/>
          <a:stretch/>
        </p:blipFill>
        <p:spPr>
          <a:xfrm>
            <a:off x="5508105" y="-20538"/>
            <a:ext cx="3635896" cy="4374849"/>
          </a:xfrm>
          <a:prstGeom prst="rect">
            <a:avLst/>
          </a:prstGeom>
        </p:spPr>
      </p:pic>
    </p:spTree>
    <p:extLst>
      <p:ext uri="{BB962C8B-B14F-4D97-AF65-F5344CB8AC3E}">
        <p14:creationId xmlns:p14="http://schemas.microsoft.com/office/powerpoint/2010/main" val="1692805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115" name="Rectangle 114"/>
          <p:cNvSpPr/>
          <p:nvPr/>
        </p:nvSpPr>
        <p:spPr>
          <a:xfrm>
            <a:off x="395536" y="2499742"/>
            <a:ext cx="4968552" cy="553998"/>
          </a:xfrm>
          <a:prstGeom prst="rect">
            <a:avLst/>
          </a:prstGeom>
        </p:spPr>
        <p:txBody>
          <a:bodyPr wrap="square">
            <a:spAutoFit/>
          </a:bodyPr>
          <a:lstStyle/>
          <a:p>
            <a:r>
              <a:rPr lang="en-US" sz="1500" dirty="0">
                <a:latin typeface="Calibri" panose="020F0502020204030204" pitchFamily="34" charset="0"/>
                <a:cs typeface="Calibri" panose="020F0502020204030204" pitchFamily="34" charset="0"/>
              </a:rPr>
              <a:t>Dame Companion of the New Zealand Order of Merit (DNZM)</a:t>
            </a:r>
            <a:br>
              <a:rPr lang="en-US" sz="1500"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For services to athletics</a:t>
            </a:r>
          </a:p>
        </p:txBody>
      </p:sp>
      <p:sp>
        <p:nvSpPr>
          <p:cNvPr id="3" name="Title 2"/>
          <p:cNvSpPr>
            <a:spLocks noGrp="1"/>
          </p:cNvSpPr>
          <p:nvPr>
            <p:ph type="title"/>
          </p:nvPr>
        </p:nvSpPr>
        <p:spPr>
          <a:xfrm>
            <a:off x="395536" y="555526"/>
            <a:ext cx="4424700" cy="1224136"/>
          </a:xfrm>
        </p:spPr>
        <p:txBody>
          <a:bodyPr/>
          <a:lstStyle/>
          <a:p>
            <a:pPr algn="l"/>
            <a:r>
              <a:rPr lang="en-NZ" b="1" dirty="0">
                <a:latin typeface="Palatino Linotype" panose="02040502050505030304" pitchFamily="18" charset="0"/>
              </a:rPr>
              <a:t>Dame </a:t>
            </a:r>
            <a:br>
              <a:rPr lang="en-NZ" b="1" dirty="0">
                <a:latin typeface="Palatino Linotype" panose="02040502050505030304" pitchFamily="18" charset="0"/>
              </a:rPr>
            </a:br>
            <a:r>
              <a:rPr lang="en-NZ" b="1" dirty="0">
                <a:latin typeface="Palatino Linotype" panose="02040502050505030304" pitchFamily="18" charset="0"/>
              </a:rPr>
              <a:t>Valerie Adams</a:t>
            </a:r>
          </a:p>
        </p:txBody>
      </p:sp>
      <p:grpSp>
        <p:nvGrpSpPr>
          <p:cNvPr id="5" name="Group 4"/>
          <p:cNvGrpSpPr/>
          <p:nvPr/>
        </p:nvGrpSpPr>
        <p:grpSpPr>
          <a:xfrm>
            <a:off x="1" y="4354312"/>
            <a:ext cx="9143999" cy="789187"/>
            <a:chOff x="1" y="4354312"/>
            <a:chExt cx="9143999" cy="789187"/>
          </a:xfrm>
        </p:grpSpPr>
        <p:pic>
          <p:nvPicPr>
            <p:cNvPr id="8" name="Picture 2" descr="C:\Users\Joyab\Downloads\Banner_Page_01.jpg"/>
            <p:cNvPicPr>
              <a:picLocks noChangeAspect="1" noChangeArrowheads="1"/>
            </p:cNvPicPr>
            <p:nvPr/>
          </p:nvPicPr>
          <p:blipFill rotWithShape="1">
            <a:blip r:embed="rId3">
              <a:extLst>
                <a:ext uri="{28A0092B-C50C-407E-A947-70E740481C1C}">
                  <a14:useLocalDpi xmlns:a14="http://schemas.microsoft.com/office/drawing/2010/main" val="0"/>
                </a:ext>
              </a:extLst>
            </a:blip>
            <a:srcRect l="3266" t="8604" r="6934" b="65200"/>
            <a:stretch/>
          </p:blipFill>
          <p:spPr bwMode="auto">
            <a:xfrm>
              <a:off x="1" y="4354312"/>
              <a:ext cx="3824523" cy="7891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61301" y="4354312"/>
              <a:ext cx="5382699" cy="789187"/>
            </a:xfrm>
            <a:prstGeom prst="rect">
              <a:avLst/>
            </a:prstGeom>
            <a:solidFill>
              <a:srgbClr val="B4A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1" name="Rectangle 10"/>
          <p:cNvSpPr/>
          <p:nvPr/>
        </p:nvSpPr>
        <p:spPr>
          <a:xfrm>
            <a:off x="899592" y="3230855"/>
            <a:ext cx="4608512" cy="323165"/>
          </a:xfrm>
          <a:prstGeom prst="rect">
            <a:avLst/>
          </a:prstGeom>
        </p:spPr>
        <p:txBody>
          <a:bodyPr wrap="square">
            <a:spAutoFit/>
          </a:bodyPr>
          <a:lstStyle/>
          <a:p>
            <a:r>
              <a:rPr lang="en-US" sz="1500" b="1" i="1" dirty="0">
                <a:latin typeface="Calibri" panose="020F0502020204030204" pitchFamily="34" charset="0"/>
                <a:cs typeface="Calibri" panose="020F0502020204030204" pitchFamily="34" charset="0"/>
              </a:rPr>
              <a:t>Olympic shot-putting Champion</a:t>
            </a:r>
          </a:p>
        </p:txBody>
      </p:sp>
      <p:grpSp>
        <p:nvGrpSpPr>
          <p:cNvPr id="9" name="Google Shape;931;p39"/>
          <p:cNvGrpSpPr/>
          <p:nvPr/>
        </p:nvGrpSpPr>
        <p:grpSpPr>
          <a:xfrm>
            <a:off x="467544" y="3219822"/>
            <a:ext cx="371782" cy="274285"/>
            <a:chOff x="5223609" y="3731112"/>
            <a:chExt cx="371782" cy="274285"/>
          </a:xfrm>
        </p:grpSpPr>
        <p:sp>
          <p:nvSpPr>
            <p:cNvPr id="10" name="Google Shape;932;p39"/>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33;p39"/>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descr="A picture containing person, indoor&#10;&#10;Description automatically generated">
            <a:extLst>
              <a:ext uri="{FF2B5EF4-FFF2-40B4-BE49-F238E27FC236}">
                <a16:creationId xmlns:a16="http://schemas.microsoft.com/office/drawing/2014/main" id="{DA034566-59FC-4D56-A44B-AA4D9043CE2F}"/>
              </a:ext>
            </a:extLst>
          </p:cNvPr>
          <p:cNvPicPr>
            <a:picLocks noChangeAspect="1"/>
          </p:cNvPicPr>
          <p:nvPr/>
        </p:nvPicPr>
        <p:blipFill rotWithShape="1">
          <a:blip r:embed="rId4">
            <a:extLst>
              <a:ext uri="{28A0092B-C50C-407E-A947-70E740481C1C}">
                <a14:useLocalDpi xmlns:a14="http://schemas.microsoft.com/office/drawing/2010/main" val="0"/>
              </a:ext>
            </a:extLst>
          </a:blip>
          <a:srcRect l="-1" r="2" b="43396"/>
          <a:stretch/>
        </p:blipFill>
        <p:spPr>
          <a:xfrm>
            <a:off x="5588795" y="-20538"/>
            <a:ext cx="3555205" cy="4374849"/>
          </a:xfrm>
          <a:prstGeom prst="rect">
            <a:avLst/>
          </a:prstGeom>
        </p:spPr>
      </p:pic>
      <p:sp>
        <p:nvSpPr>
          <p:cNvPr id="15" name="Rectangle 14"/>
          <p:cNvSpPr/>
          <p:nvPr/>
        </p:nvSpPr>
        <p:spPr>
          <a:xfrm>
            <a:off x="899592" y="3651870"/>
            <a:ext cx="4464496" cy="553998"/>
          </a:xfrm>
          <a:prstGeom prst="rect">
            <a:avLst/>
          </a:prstGeom>
        </p:spPr>
        <p:txBody>
          <a:bodyPr wrap="square">
            <a:spAutoFit/>
          </a:bodyPr>
          <a:lstStyle/>
          <a:p>
            <a:r>
              <a:rPr lang="en-US" sz="1500" dirty="0">
                <a:latin typeface="Calibri" panose="020F0502020204030204" pitchFamily="34" charset="0"/>
                <a:cs typeface="Calibri" panose="020F0502020204030204" pitchFamily="34" charset="0"/>
              </a:rPr>
              <a:t>Dame Valerie after winning bronze at 2021 Tokyo Olympics: </a:t>
            </a:r>
            <a:r>
              <a:rPr lang="en-US" sz="1500" dirty="0">
                <a:latin typeface="Calibri" panose="020F0502020204030204" pitchFamily="34" charset="0"/>
                <a:cs typeface="Calibri" panose="020F0502020204030204" pitchFamily="34" charset="0"/>
                <a:hlinkClick r:id="rId5"/>
              </a:rPr>
              <a:t>RNZ Audio Player</a:t>
            </a:r>
            <a:endParaRPr lang="en-U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0359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0"/>
          <p:cNvSpPr/>
          <p:nvPr/>
        </p:nvSpPr>
        <p:spPr>
          <a:xfrm>
            <a:off x="4797350" y="3021125"/>
            <a:ext cx="905100" cy="905100"/>
          </a:xfrm>
          <a:prstGeom prst="ellipse">
            <a:avLst/>
          </a:prstGeom>
          <a:solidFill>
            <a:srgbClr val="B4A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0"/>
          <p:cNvSpPr/>
          <p:nvPr/>
        </p:nvSpPr>
        <p:spPr>
          <a:xfrm>
            <a:off x="4772900" y="1758150"/>
            <a:ext cx="905100" cy="905100"/>
          </a:xfrm>
          <a:prstGeom prst="ellipse">
            <a:avLst/>
          </a:prstGeom>
          <a:solidFill>
            <a:srgbClr val="B4A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0"/>
          <p:cNvSpPr/>
          <p:nvPr/>
        </p:nvSpPr>
        <p:spPr>
          <a:xfrm>
            <a:off x="1002575" y="3021125"/>
            <a:ext cx="905100" cy="905100"/>
          </a:xfrm>
          <a:prstGeom prst="ellipse">
            <a:avLst/>
          </a:prstGeom>
          <a:solidFill>
            <a:srgbClr val="B4A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0"/>
          <p:cNvSpPr/>
          <p:nvPr/>
        </p:nvSpPr>
        <p:spPr>
          <a:xfrm>
            <a:off x="978125" y="1758150"/>
            <a:ext cx="905100" cy="905100"/>
          </a:xfrm>
          <a:prstGeom prst="ellipse">
            <a:avLst/>
          </a:prstGeom>
          <a:solidFill>
            <a:srgbClr val="B4A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0"/>
          <p:cNvSpPr txBox="1">
            <a:spLocks noGrp="1"/>
          </p:cNvSpPr>
          <p:nvPr>
            <p:ph type="title"/>
          </p:nvPr>
        </p:nvSpPr>
        <p:spPr>
          <a:xfrm>
            <a:off x="713225" y="539500"/>
            <a:ext cx="7717500" cy="66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Palatino Linotype" panose="02040502050505030304" pitchFamily="18" charset="0"/>
                <a:sym typeface="DM Serif Text"/>
              </a:rPr>
              <a:t>What traits do these people share?</a:t>
            </a:r>
            <a:endParaRPr sz="3600" b="1" dirty="0">
              <a:latin typeface="Palatino Linotype" panose="02040502050505030304" pitchFamily="18" charset="0"/>
              <a:sym typeface="DM Serif Text"/>
            </a:endParaRPr>
          </a:p>
        </p:txBody>
      </p:sp>
      <p:sp>
        <p:nvSpPr>
          <p:cNvPr id="392" name="Google Shape;392;p30"/>
          <p:cNvSpPr txBox="1">
            <a:spLocks noGrp="1"/>
          </p:cNvSpPr>
          <p:nvPr>
            <p:ph type="subTitle" idx="1"/>
          </p:nvPr>
        </p:nvSpPr>
        <p:spPr>
          <a:xfrm>
            <a:off x="1907538" y="1851670"/>
            <a:ext cx="2304422" cy="672000"/>
          </a:xfrm>
          <a:prstGeom prst="rect">
            <a:avLst/>
          </a:prstGeom>
        </p:spPr>
        <p:txBody>
          <a:bodyPr spcFirstLastPara="1" wrap="square" lIns="91425" tIns="91425" rIns="91425" bIns="91425" anchor="t" anchorCtr="0">
            <a:noAutofit/>
          </a:bodyPr>
          <a:lstStyle/>
          <a:p>
            <a:pPr marL="0" lvl="0" indent="0">
              <a:spcAft>
                <a:spcPts val="1200"/>
              </a:spcAft>
            </a:pPr>
            <a:r>
              <a:rPr lang="en-US" sz="1300" dirty="0">
                <a:latin typeface="Calibri" panose="020F0502020204030204" pitchFamily="34" charset="0"/>
                <a:cs typeface="Calibri" panose="020F0502020204030204" pitchFamily="34" charset="0"/>
              </a:rPr>
              <a:t>Determination: the ability to keep going even when things are difficult</a:t>
            </a:r>
          </a:p>
        </p:txBody>
      </p:sp>
      <p:sp>
        <p:nvSpPr>
          <p:cNvPr id="393" name="Google Shape;393;p30"/>
          <p:cNvSpPr txBox="1">
            <a:spLocks noGrp="1"/>
          </p:cNvSpPr>
          <p:nvPr>
            <p:ph type="title" idx="3"/>
          </p:nvPr>
        </p:nvSpPr>
        <p:spPr>
          <a:xfrm>
            <a:off x="953675" y="1845700"/>
            <a:ext cx="954000" cy="7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01</a:t>
            </a:r>
            <a:endParaRPr dirty="0">
              <a:solidFill>
                <a:schemeClr val="bg1"/>
              </a:solidFill>
            </a:endParaRPr>
          </a:p>
        </p:txBody>
      </p:sp>
      <p:sp>
        <p:nvSpPr>
          <p:cNvPr id="396" name="Google Shape;396;p30"/>
          <p:cNvSpPr txBox="1">
            <a:spLocks noGrp="1"/>
          </p:cNvSpPr>
          <p:nvPr>
            <p:ph type="title" idx="6"/>
          </p:nvPr>
        </p:nvSpPr>
        <p:spPr>
          <a:xfrm>
            <a:off x="978125" y="3100625"/>
            <a:ext cx="954000" cy="7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03</a:t>
            </a:r>
            <a:endParaRPr dirty="0">
              <a:solidFill>
                <a:schemeClr val="bg1"/>
              </a:solidFill>
            </a:endParaRPr>
          </a:p>
        </p:txBody>
      </p:sp>
      <p:sp>
        <p:nvSpPr>
          <p:cNvPr id="399" name="Google Shape;399;p30"/>
          <p:cNvSpPr txBox="1">
            <a:spLocks noGrp="1"/>
          </p:cNvSpPr>
          <p:nvPr>
            <p:ph type="title" idx="9"/>
          </p:nvPr>
        </p:nvSpPr>
        <p:spPr>
          <a:xfrm>
            <a:off x="4748450" y="1845700"/>
            <a:ext cx="954000" cy="7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02</a:t>
            </a:r>
            <a:endParaRPr dirty="0">
              <a:solidFill>
                <a:schemeClr val="bg1"/>
              </a:solidFill>
            </a:endParaRPr>
          </a:p>
        </p:txBody>
      </p:sp>
      <p:sp>
        <p:nvSpPr>
          <p:cNvPr id="402" name="Google Shape;402;p30"/>
          <p:cNvSpPr txBox="1">
            <a:spLocks noGrp="1"/>
          </p:cNvSpPr>
          <p:nvPr>
            <p:ph type="title" idx="15"/>
          </p:nvPr>
        </p:nvSpPr>
        <p:spPr>
          <a:xfrm>
            <a:off x="4772900" y="3100625"/>
            <a:ext cx="954000" cy="74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rPr>
              <a:t>04</a:t>
            </a:r>
            <a:endParaRPr dirty="0">
              <a:solidFill>
                <a:schemeClr val="bg1"/>
              </a:solidFill>
            </a:endParaRPr>
          </a:p>
        </p:txBody>
      </p:sp>
      <p:sp>
        <p:nvSpPr>
          <p:cNvPr id="26" name="Google Shape;392;p30"/>
          <p:cNvSpPr txBox="1">
            <a:spLocks noGrp="1"/>
          </p:cNvSpPr>
          <p:nvPr>
            <p:ph type="subTitle" idx="1"/>
          </p:nvPr>
        </p:nvSpPr>
        <p:spPr>
          <a:xfrm>
            <a:off x="1907704" y="3291830"/>
            <a:ext cx="2304422" cy="360040"/>
          </a:xfrm>
          <a:prstGeom prst="rect">
            <a:avLst/>
          </a:prstGeom>
        </p:spPr>
        <p:txBody>
          <a:bodyPr spcFirstLastPara="1" wrap="square" lIns="91425" tIns="91425" rIns="91425" bIns="91425" anchor="t" anchorCtr="0">
            <a:noAutofit/>
          </a:bodyPr>
          <a:lstStyle/>
          <a:p>
            <a:pPr marL="0" lvl="0" indent="0">
              <a:spcAft>
                <a:spcPts val="1200"/>
              </a:spcAft>
            </a:pPr>
            <a:r>
              <a:rPr lang="en-US" sz="1300" dirty="0">
                <a:latin typeface="Calibri" panose="020F0502020204030204" pitchFamily="34" charset="0"/>
                <a:cs typeface="Calibri" panose="020F0502020204030204" pitchFamily="34" charset="0"/>
              </a:rPr>
              <a:t>The ability to unite people</a:t>
            </a:r>
          </a:p>
        </p:txBody>
      </p:sp>
      <p:sp>
        <p:nvSpPr>
          <p:cNvPr id="27" name="Google Shape;392;p30"/>
          <p:cNvSpPr txBox="1">
            <a:spLocks noGrp="1"/>
          </p:cNvSpPr>
          <p:nvPr>
            <p:ph type="subTitle" idx="1"/>
          </p:nvPr>
        </p:nvSpPr>
        <p:spPr>
          <a:xfrm>
            <a:off x="5723962" y="1996696"/>
            <a:ext cx="2304422" cy="359030"/>
          </a:xfrm>
          <a:prstGeom prst="rect">
            <a:avLst/>
          </a:prstGeom>
        </p:spPr>
        <p:txBody>
          <a:bodyPr spcFirstLastPara="1" wrap="square" lIns="91425" tIns="91425" rIns="91425" bIns="91425" anchor="t" anchorCtr="0">
            <a:noAutofit/>
          </a:bodyPr>
          <a:lstStyle/>
          <a:p>
            <a:pPr marL="0" lvl="0" indent="0">
              <a:spcAft>
                <a:spcPts val="1200"/>
              </a:spcAft>
            </a:pPr>
            <a:r>
              <a:rPr lang="en-US" sz="1300" dirty="0">
                <a:latin typeface="Calibri" panose="020F0502020204030204" pitchFamily="34" charset="0"/>
                <a:cs typeface="Calibri" panose="020F0502020204030204" pitchFamily="34" charset="0"/>
              </a:rPr>
              <a:t>Caring for people and the land</a:t>
            </a:r>
          </a:p>
        </p:txBody>
      </p:sp>
      <p:sp>
        <p:nvSpPr>
          <p:cNvPr id="28" name="Google Shape;392;p30"/>
          <p:cNvSpPr txBox="1">
            <a:spLocks noGrp="1"/>
          </p:cNvSpPr>
          <p:nvPr>
            <p:ph type="subTitle" idx="1"/>
          </p:nvPr>
        </p:nvSpPr>
        <p:spPr>
          <a:xfrm>
            <a:off x="5724128" y="3147814"/>
            <a:ext cx="2304422" cy="672000"/>
          </a:xfrm>
          <a:prstGeom prst="rect">
            <a:avLst/>
          </a:prstGeom>
        </p:spPr>
        <p:txBody>
          <a:bodyPr spcFirstLastPara="1" wrap="square" lIns="91425" tIns="91425" rIns="91425" bIns="91425" anchor="t" anchorCtr="0">
            <a:noAutofit/>
          </a:bodyPr>
          <a:lstStyle/>
          <a:p>
            <a:pPr marL="0" lvl="0" indent="0">
              <a:spcAft>
                <a:spcPts val="1200"/>
              </a:spcAft>
            </a:pPr>
            <a:r>
              <a:rPr lang="en-US" sz="1300" dirty="0">
                <a:latin typeface="Calibri" panose="020F0502020204030204" pitchFamily="34" charset="0"/>
                <a:cs typeface="Calibri" panose="020F0502020204030204" pitchFamily="34" charset="0"/>
              </a:rPr>
              <a:t>Desire to pass on their knowledge/skills to the next generation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90" name="Google Shape;390;p30"/>
          <p:cNvSpPr txBox="1">
            <a:spLocks noGrp="1"/>
          </p:cNvSpPr>
          <p:nvPr>
            <p:ph type="title"/>
          </p:nvPr>
        </p:nvSpPr>
        <p:spPr>
          <a:xfrm>
            <a:off x="713225" y="339502"/>
            <a:ext cx="7717500" cy="1024138"/>
          </a:xfrm>
          <a:prstGeom prst="rect">
            <a:avLst/>
          </a:prstGeom>
        </p:spPr>
        <p:txBody>
          <a:bodyPr spcFirstLastPara="1" wrap="square" lIns="91425" tIns="91425" rIns="91425" bIns="91425" anchor="t" anchorCtr="0">
            <a:noAutofit/>
          </a:bodyPr>
          <a:lstStyle/>
          <a:p>
            <a:pPr lvl="0"/>
            <a:r>
              <a:rPr lang="en-US" sz="2800" b="1" dirty="0">
                <a:latin typeface="Palatino Linotype" panose="02040502050505030304" pitchFamily="18" charset="0"/>
              </a:rPr>
              <a:t>Research an inspirational New Zealander (past or present) and present to your class</a:t>
            </a:r>
            <a:endParaRPr sz="2800" b="1" dirty="0">
              <a:latin typeface="Palatino Linotype" panose="02040502050505030304" pitchFamily="18" charset="0"/>
              <a:sym typeface="DM Serif Text"/>
            </a:endParaRPr>
          </a:p>
        </p:txBody>
      </p:sp>
      <p:sp>
        <p:nvSpPr>
          <p:cNvPr id="24" name="Google Shape;390;p30"/>
          <p:cNvSpPr txBox="1">
            <a:spLocks noGrp="1"/>
          </p:cNvSpPr>
          <p:nvPr>
            <p:ph type="title"/>
          </p:nvPr>
        </p:nvSpPr>
        <p:spPr>
          <a:xfrm>
            <a:off x="539552" y="3435846"/>
            <a:ext cx="7717500" cy="648072"/>
          </a:xfrm>
          <a:prstGeom prst="rect">
            <a:avLst/>
          </a:prstGeom>
        </p:spPr>
        <p:txBody>
          <a:bodyPr spcFirstLastPara="1" wrap="square" lIns="91425" tIns="91425" rIns="91425" bIns="91425" anchor="t" anchorCtr="0">
            <a:noAutofit/>
          </a:bodyPr>
          <a:lstStyle/>
          <a:p>
            <a:pPr lvl="0"/>
            <a:br>
              <a:rPr lang="en-US" sz="1300" b="1" dirty="0">
                <a:latin typeface="Calibri" panose="020F0502020204030204" pitchFamily="34" charset="0"/>
                <a:cs typeface="Calibri" panose="020F0502020204030204" pitchFamily="34" charset="0"/>
              </a:rPr>
            </a:br>
            <a:r>
              <a:rPr lang="en-US" sz="1300" b="1" dirty="0">
                <a:latin typeface="Calibri" panose="020F0502020204030204" pitchFamily="34" charset="0"/>
                <a:cs typeface="Calibri" panose="020F0502020204030204" pitchFamily="34" charset="0"/>
              </a:rPr>
              <a:t>Present your research as a PowerPoint, speech, short film, poster </a:t>
            </a:r>
            <a:r>
              <a:rPr lang="en-US" sz="1300" b="1" dirty="0" err="1">
                <a:latin typeface="Calibri" panose="020F0502020204030204" pitchFamily="34" charset="0"/>
                <a:cs typeface="Calibri" panose="020F0502020204030204" pitchFamily="34" charset="0"/>
              </a:rPr>
              <a:t>etc</a:t>
            </a:r>
            <a:endParaRPr sz="1300" b="1" dirty="0">
              <a:latin typeface="Calibri" panose="020F0502020204030204" pitchFamily="34" charset="0"/>
              <a:cs typeface="Calibri" panose="020F0502020204030204" pitchFamily="34" charset="0"/>
              <a:sym typeface="DM Serif Text"/>
            </a:endParaRPr>
          </a:p>
        </p:txBody>
      </p:sp>
      <p:sp>
        <p:nvSpPr>
          <p:cNvPr id="10" name="Rectangle 9"/>
          <p:cNvSpPr/>
          <p:nvPr/>
        </p:nvSpPr>
        <p:spPr>
          <a:xfrm>
            <a:off x="715428" y="1746178"/>
            <a:ext cx="2289409" cy="307777"/>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Who is your chosen person? </a:t>
            </a:r>
            <a:endParaRPr lang="en-NZ" dirty="0"/>
          </a:p>
        </p:txBody>
      </p:sp>
      <p:sp>
        <p:nvSpPr>
          <p:cNvPr id="11" name="Rectangle 10"/>
          <p:cNvSpPr/>
          <p:nvPr/>
        </p:nvSpPr>
        <p:spPr>
          <a:xfrm>
            <a:off x="715428" y="2206581"/>
            <a:ext cx="3199915" cy="307777"/>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What achievements are they known for? </a:t>
            </a:r>
            <a:endParaRPr lang="en-NZ" dirty="0"/>
          </a:p>
        </p:txBody>
      </p:sp>
      <p:sp>
        <p:nvSpPr>
          <p:cNvPr id="12" name="Rectangle 11"/>
          <p:cNvSpPr/>
          <p:nvPr/>
        </p:nvSpPr>
        <p:spPr>
          <a:xfrm>
            <a:off x="4499992" y="1749339"/>
            <a:ext cx="4572000" cy="307777"/>
          </a:xfrm>
          <a:prstGeom prst="rect">
            <a:avLst/>
          </a:prstGeom>
        </p:spPr>
        <p:txBody>
          <a:bodyPr>
            <a:spAutoFit/>
          </a:bodyPr>
          <a:lstStyle/>
          <a:p>
            <a:r>
              <a:rPr lang="en-US" dirty="0">
                <a:latin typeface="Calibri" panose="020F0502020204030204" pitchFamily="34" charset="0"/>
                <a:cs typeface="Calibri" panose="020F0502020204030204" pitchFamily="34" charset="0"/>
              </a:rPr>
              <a:t>What qualities do they show that make them inspirational?</a:t>
            </a:r>
            <a:endParaRPr lang="en-NZ" dirty="0"/>
          </a:p>
        </p:txBody>
      </p:sp>
      <p:sp>
        <p:nvSpPr>
          <p:cNvPr id="13" name="Rectangle 12"/>
          <p:cNvSpPr/>
          <p:nvPr/>
        </p:nvSpPr>
        <p:spPr>
          <a:xfrm>
            <a:off x="4536504" y="2139702"/>
            <a:ext cx="4572000" cy="523220"/>
          </a:xfrm>
          <a:prstGeom prst="rect">
            <a:avLst/>
          </a:prstGeom>
        </p:spPr>
        <p:txBody>
          <a:bodyPr>
            <a:spAutoFit/>
          </a:bodyPr>
          <a:lstStyle/>
          <a:p>
            <a:r>
              <a:rPr lang="en-US" dirty="0">
                <a:latin typeface="Calibri" panose="020F0502020204030204" pitchFamily="34" charset="0"/>
                <a:cs typeface="Calibri" panose="020F0502020204030204" pitchFamily="34" charset="0"/>
              </a:rPr>
              <a:t>Have they received a New Zealand Royal </a:t>
            </a:r>
            <a:r>
              <a:rPr lang="en-US" dirty="0" err="1">
                <a:latin typeface="Calibri" panose="020F0502020204030204" pitchFamily="34" charset="0"/>
                <a:cs typeface="Calibri" panose="020F0502020204030204" pitchFamily="34" charset="0"/>
              </a:rPr>
              <a:t>Honour</a:t>
            </a:r>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If not, think about why they deserve one</a:t>
            </a:r>
            <a:endParaRPr lang="en-NZ" dirty="0"/>
          </a:p>
        </p:txBody>
      </p:sp>
      <p:grpSp>
        <p:nvGrpSpPr>
          <p:cNvPr id="14" name="Google Shape;931;p39"/>
          <p:cNvGrpSpPr/>
          <p:nvPr/>
        </p:nvGrpSpPr>
        <p:grpSpPr>
          <a:xfrm>
            <a:off x="251520" y="1763036"/>
            <a:ext cx="371782" cy="274285"/>
            <a:chOff x="5223609" y="3731112"/>
            <a:chExt cx="371782" cy="274285"/>
          </a:xfrm>
        </p:grpSpPr>
        <p:sp>
          <p:nvSpPr>
            <p:cNvPr id="15" name="Google Shape;932;p39"/>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33;p39"/>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931;p39"/>
          <p:cNvGrpSpPr/>
          <p:nvPr/>
        </p:nvGrpSpPr>
        <p:grpSpPr>
          <a:xfrm>
            <a:off x="251520" y="2223326"/>
            <a:ext cx="371782" cy="274285"/>
            <a:chOff x="5223609" y="3731112"/>
            <a:chExt cx="371782" cy="274285"/>
          </a:xfrm>
        </p:grpSpPr>
        <p:sp>
          <p:nvSpPr>
            <p:cNvPr id="18" name="Google Shape;932;p39"/>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33;p39"/>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931;p39"/>
          <p:cNvGrpSpPr/>
          <p:nvPr/>
        </p:nvGrpSpPr>
        <p:grpSpPr>
          <a:xfrm>
            <a:off x="4067944" y="1766084"/>
            <a:ext cx="371782" cy="274285"/>
            <a:chOff x="5223609" y="3731112"/>
            <a:chExt cx="371782" cy="274285"/>
          </a:xfrm>
        </p:grpSpPr>
        <p:sp>
          <p:nvSpPr>
            <p:cNvPr id="21" name="Google Shape;932;p39"/>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33;p39"/>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931;p39"/>
          <p:cNvGrpSpPr/>
          <p:nvPr/>
        </p:nvGrpSpPr>
        <p:grpSpPr>
          <a:xfrm>
            <a:off x="4067944" y="2229560"/>
            <a:ext cx="371782" cy="274285"/>
            <a:chOff x="5223609" y="3731112"/>
            <a:chExt cx="371782" cy="274285"/>
          </a:xfrm>
        </p:grpSpPr>
        <p:sp>
          <p:nvSpPr>
            <p:cNvPr id="26" name="Google Shape;932;p39"/>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33;p39"/>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3790011" y="3147814"/>
            <a:ext cx="1042273" cy="523220"/>
          </a:xfrm>
          <a:prstGeom prst="rect">
            <a:avLst/>
          </a:prstGeom>
        </p:spPr>
        <p:txBody>
          <a:bodyPr wrap="none">
            <a:spAutoFit/>
          </a:bodyPr>
          <a:lstStyle/>
          <a:p>
            <a:r>
              <a:rPr lang="en-US" sz="2800" b="1" dirty="0">
                <a:solidFill>
                  <a:schemeClr val="tx1"/>
                </a:solidFill>
                <a:latin typeface="Palatino Linotype" panose="02040502050505030304" pitchFamily="18" charset="0"/>
              </a:rPr>
              <a:t>Then</a:t>
            </a:r>
            <a:endParaRPr lang="en-NZ" sz="2800" dirty="0">
              <a:solidFill>
                <a:schemeClr val="tx1"/>
              </a:solidFill>
            </a:endParaRPr>
          </a:p>
        </p:txBody>
      </p:sp>
    </p:spTree>
    <p:extLst>
      <p:ext uri="{BB962C8B-B14F-4D97-AF65-F5344CB8AC3E}">
        <p14:creationId xmlns:p14="http://schemas.microsoft.com/office/powerpoint/2010/main" val="2752971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7" name="Rectangle 6"/>
          <p:cNvSpPr/>
          <p:nvPr/>
        </p:nvSpPr>
        <p:spPr>
          <a:xfrm>
            <a:off x="0" y="-20538"/>
            <a:ext cx="9144000" cy="5164038"/>
          </a:xfrm>
          <a:prstGeom prst="rect">
            <a:avLst/>
          </a:prstGeom>
          <a:solidFill>
            <a:srgbClr val="B4A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26" name="Picture 2" descr="C:\Users\Joyab\Downloads\Banner_Page_01.jpg"/>
          <p:cNvPicPr>
            <a:picLocks noChangeAspect="1" noChangeArrowheads="1"/>
          </p:cNvPicPr>
          <p:nvPr/>
        </p:nvPicPr>
        <p:blipFill rotWithShape="1">
          <a:blip r:embed="rId3">
            <a:extLst>
              <a:ext uri="{28A0092B-C50C-407E-A947-70E740481C1C}">
                <a14:useLocalDpi xmlns:a14="http://schemas.microsoft.com/office/drawing/2010/main" val="0"/>
              </a:ext>
            </a:extLst>
          </a:blip>
          <a:srcRect l="3266" t="8604" r="6934" b="65200"/>
          <a:stretch/>
        </p:blipFill>
        <p:spPr bwMode="auto">
          <a:xfrm>
            <a:off x="1" y="0"/>
            <a:ext cx="7740352" cy="1597215"/>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407;p31"/>
          <p:cNvSpPr txBox="1">
            <a:spLocks/>
          </p:cNvSpPr>
          <p:nvPr/>
        </p:nvSpPr>
        <p:spPr>
          <a:xfrm>
            <a:off x="251520" y="1563638"/>
            <a:ext cx="8496944" cy="238816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DM Serif Text"/>
              <a:buNone/>
              <a:defRPr sz="6100" b="0" i="0" u="none" strike="noStrike" cap="none">
                <a:solidFill>
                  <a:schemeClr val="dk1"/>
                </a:solidFill>
                <a:latin typeface="DM Serif Text"/>
                <a:ea typeface="DM Serif Text"/>
                <a:cs typeface="DM Serif Text"/>
                <a:sym typeface="DM Serif Text"/>
              </a:defRPr>
            </a:lvl1pPr>
            <a:lvl2pPr marR="0" lvl="1"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2pPr>
            <a:lvl3pPr marR="0" lvl="2"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3pPr>
            <a:lvl4pPr marR="0" lvl="3"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4pPr>
            <a:lvl5pPr marR="0" lvl="4"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5pPr>
            <a:lvl6pPr marR="0" lvl="5"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6pPr>
            <a:lvl7pPr marR="0" lvl="6"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7pPr>
            <a:lvl8pPr marR="0" lvl="7"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8pPr>
            <a:lvl9pPr marR="0" lvl="8"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9pPr>
          </a:lstStyle>
          <a:p>
            <a:pPr algn="ctr"/>
            <a:r>
              <a:rPr lang="en-US" sz="4400" b="1" dirty="0">
                <a:solidFill>
                  <a:schemeClr val="bg1"/>
                </a:solidFill>
                <a:latin typeface="Palatino Linotype" panose="02040502050505030304" pitchFamily="18" charset="0"/>
              </a:rPr>
              <a:t>Celebrating community heroes</a:t>
            </a:r>
          </a:p>
        </p:txBody>
      </p:sp>
      <p:sp>
        <p:nvSpPr>
          <p:cNvPr id="5" name="Rectangle 4"/>
          <p:cNvSpPr/>
          <p:nvPr/>
        </p:nvSpPr>
        <p:spPr>
          <a:xfrm>
            <a:off x="611560" y="3363838"/>
            <a:ext cx="7848872" cy="307777"/>
          </a:xfrm>
          <a:prstGeom prst="rect">
            <a:avLst/>
          </a:prstGeom>
        </p:spPr>
        <p:txBody>
          <a:bodyPr wrap="square">
            <a:spAutoFit/>
          </a:bodyPr>
          <a:lstStyle/>
          <a:p>
            <a:pPr algn="ctr"/>
            <a:r>
              <a:rPr lang="en-US" dirty="0">
                <a:solidFill>
                  <a:schemeClr val="bg1"/>
                </a:solidFill>
                <a:latin typeface="Calibri" panose="020F0502020204030204" pitchFamily="34" charset="0"/>
                <a:cs typeface="Calibri" panose="020F0502020204030204" pitchFamily="34" charset="0"/>
              </a:rPr>
              <a:t>The King’s Service Order</a:t>
            </a:r>
          </a:p>
        </p:txBody>
      </p:sp>
    </p:spTree>
    <p:extLst>
      <p:ext uri="{BB962C8B-B14F-4D97-AF65-F5344CB8AC3E}">
        <p14:creationId xmlns:p14="http://schemas.microsoft.com/office/powerpoint/2010/main" val="3139780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3" name="Title 2"/>
          <p:cNvSpPr>
            <a:spLocks noGrp="1"/>
          </p:cNvSpPr>
          <p:nvPr>
            <p:ph type="title" idx="4294967295"/>
          </p:nvPr>
        </p:nvSpPr>
        <p:spPr>
          <a:xfrm>
            <a:off x="347117" y="463269"/>
            <a:ext cx="4968875" cy="1439863"/>
          </a:xfrm>
        </p:spPr>
        <p:txBody>
          <a:bodyPr/>
          <a:lstStyle/>
          <a:p>
            <a:pPr algn="l"/>
            <a:r>
              <a:rPr lang="en-NZ" sz="4200" b="1" dirty="0">
                <a:latin typeface="Palatino Linotype" panose="02040502050505030304" pitchFamily="18" charset="0"/>
              </a:rPr>
              <a:t>A King’s Service Medal recipient: </a:t>
            </a:r>
          </a:p>
        </p:txBody>
      </p:sp>
      <p:grpSp>
        <p:nvGrpSpPr>
          <p:cNvPr id="5" name="Group 4"/>
          <p:cNvGrpSpPr/>
          <p:nvPr/>
        </p:nvGrpSpPr>
        <p:grpSpPr>
          <a:xfrm>
            <a:off x="1" y="4354312"/>
            <a:ext cx="9143999" cy="789187"/>
            <a:chOff x="1" y="4354312"/>
            <a:chExt cx="9143999" cy="789187"/>
          </a:xfrm>
        </p:grpSpPr>
        <p:pic>
          <p:nvPicPr>
            <p:cNvPr id="8" name="Picture 2" descr="C:\Users\Joyab\Downloads\Banner_Page_01.jpg"/>
            <p:cNvPicPr>
              <a:picLocks noChangeAspect="1" noChangeArrowheads="1"/>
            </p:cNvPicPr>
            <p:nvPr/>
          </p:nvPicPr>
          <p:blipFill rotWithShape="1">
            <a:blip r:embed="rId3">
              <a:extLst>
                <a:ext uri="{28A0092B-C50C-407E-A947-70E740481C1C}">
                  <a14:useLocalDpi xmlns:a14="http://schemas.microsoft.com/office/drawing/2010/main" val="0"/>
                </a:ext>
              </a:extLst>
            </a:blip>
            <a:srcRect l="3266" t="8604" r="6934" b="65200"/>
            <a:stretch/>
          </p:blipFill>
          <p:spPr bwMode="auto">
            <a:xfrm>
              <a:off x="1" y="4354312"/>
              <a:ext cx="3824523" cy="7891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61301" y="4354312"/>
              <a:ext cx="5382699" cy="789187"/>
            </a:xfrm>
            <a:prstGeom prst="rect">
              <a:avLst/>
            </a:prstGeom>
            <a:solidFill>
              <a:srgbClr val="B4A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15" name="Rectangle 114"/>
          <p:cNvSpPr/>
          <p:nvPr/>
        </p:nvSpPr>
        <p:spPr>
          <a:xfrm>
            <a:off x="395536" y="2032268"/>
            <a:ext cx="8424936" cy="2192908"/>
          </a:xfrm>
          <a:prstGeom prst="rect">
            <a:avLst/>
          </a:prstGeom>
        </p:spPr>
        <p:txBody>
          <a:bodyPr wrap="square">
            <a:spAutoFit/>
          </a:bodyPr>
          <a:lstStyle/>
          <a:p>
            <a:pPr algn="l"/>
            <a:r>
              <a:rPr lang="en-NZ" sz="1050" b="1" i="0" dirty="0">
                <a:solidFill>
                  <a:srgbClr val="212529"/>
                </a:solidFill>
                <a:effectLst/>
                <a:latin typeface="Open Sans" panose="020B0606030504020204" pitchFamily="34" charset="0"/>
              </a:rPr>
              <a:t>CLARKE, Mrs Robin Florence</a:t>
            </a:r>
          </a:p>
          <a:p>
            <a:pPr algn="l"/>
            <a:r>
              <a:rPr lang="en-NZ" sz="1050" b="0" i="0" dirty="0">
                <a:solidFill>
                  <a:srgbClr val="212529"/>
                </a:solidFill>
                <a:effectLst/>
                <a:latin typeface="Open Sans" panose="020B0606030504020204" pitchFamily="34" charset="0"/>
              </a:rPr>
              <a:t>For services to the community</a:t>
            </a:r>
          </a:p>
          <a:p>
            <a:pPr algn="l"/>
            <a:r>
              <a:rPr lang="en-NZ" sz="1050" b="0" i="0" dirty="0">
                <a:solidFill>
                  <a:srgbClr val="212529"/>
                </a:solidFill>
                <a:effectLst/>
                <a:latin typeface="Open Sans" panose="020B0606030504020204" pitchFamily="34" charset="0"/>
              </a:rPr>
              <a:t>Mrs Robin Clarke has served her community in various capacities since the 1970s.</a:t>
            </a:r>
          </a:p>
          <a:p>
            <a:pPr algn="l"/>
            <a:r>
              <a:rPr lang="en-NZ" sz="1050" b="0" i="0" dirty="0">
                <a:solidFill>
                  <a:srgbClr val="212529"/>
                </a:solidFill>
                <a:effectLst/>
                <a:latin typeface="Open Sans" panose="020B0606030504020204" pitchFamily="34" charset="0"/>
              </a:rPr>
              <a:t>As a member of a Palmerston North Save the Children Fund fundraising group, in 1972 Mrs Clarke instigated and solely ran a weekly neighbourhood vegetable stall from her carport, donating all proceeds. In the 1980s and 1990s, she sponsored several refugee families arriving in New Zealand from Cambodia and Somalia, helping them settle into their new country. She accompanied refugees to appointments, supported the creation of connections in the community and regularly checked in with the families. She has been involved with a range of church, friendship and community groups. She was a volunteer facilitator for the Heart Foundation’s ‘Stop Ourselves Smoking’ campaign from 1995 to 1998, planning and tutoring classes to help participants with smoking addiction. From 2001 to 2003, she played a key role in catering the fortnightly meals held by local churches in Ōtaki for those seeking meals and companionship. She has hosted meetings of prayer groups in Wellington and Waikanae and has been active in the Friendship Force movement. Since 2005 Mrs Clarke has been a volunteer driver with the Cancer Society in Ōtaki and </a:t>
            </a:r>
            <a:r>
              <a:rPr lang="en-NZ" sz="1050" b="0" i="0" dirty="0" err="1">
                <a:solidFill>
                  <a:srgbClr val="212529"/>
                </a:solidFill>
                <a:effectLst/>
                <a:latin typeface="Open Sans" panose="020B0606030504020204" pitchFamily="34" charset="0"/>
              </a:rPr>
              <a:t>Kāpiti</a:t>
            </a:r>
            <a:r>
              <a:rPr lang="en-NZ" sz="1050" b="0" i="0" dirty="0">
                <a:solidFill>
                  <a:srgbClr val="212529"/>
                </a:solidFill>
                <a:effectLst/>
                <a:latin typeface="Open Sans" panose="020B0606030504020204" pitchFamily="34" charset="0"/>
              </a:rPr>
              <a:t>, continuing to transport patients to and from </a:t>
            </a:r>
            <a:r>
              <a:rPr lang="en-NZ" sz="1050" b="0" i="0" dirty="0" err="1">
                <a:solidFill>
                  <a:srgbClr val="212529"/>
                </a:solidFill>
                <a:effectLst/>
                <a:latin typeface="Open Sans" panose="020B0606030504020204" pitchFamily="34" charset="0"/>
              </a:rPr>
              <a:t>Kāpiti</a:t>
            </a:r>
            <a:r>
              <a:rPr lang="en-NZ" sz="1050" b="0" i="0" dirty="0">
                <a:solidFill>
                  <a:srgbClr val="212529"/>
                </a:solidFill>
                <a:effectLst/>
                <a:latin typeface="Open Sans" panose="020B0606030504020204" pitchFamily="34" charset="0"/>
              </a:rPr>
              <a:t> Coast for treatment at Wellington Hospital, often accommodating last minute timing changes.</a:t>
            </a:r>
          </a:p>
        </p:txBody>
      </p:sp>
      <p:pic>
        <p:nvPicPr>
          <p:cNvPr id="4" name="Picture 3">
            <a:extLst>
              <a:ext uri="{FF2B5EF4-FFF2-40B4-BE49-F238E27FC236}">
                <a16:creationId xmlns:a16="http://schemas.microsoft.com/office/drawing/2014/main" id="{16238BDE-8CC7-0196-9150-A20ABB96279C}"/>
              </a:ext>
            </a:extLst>
          </p:cNvPr>
          <p:cNvPicPr>
            <a:picLocks noChangeAspect="1"/>
          </p:cNvPicPr>
          <p:nvPr/>
        </p:nvPicPr>
        <p:blipFill>
          <a:blip r:embed="rId4"/>
          <a:stretch>
            <a:fillRect/>
          </a:stretch>
        </p:blipFill>
        <p:spPr>
          <a:xfrm>
            <a:off x="5364088" y="0"/>
            <a:ext cx="3414174" cy="2278961"/>
          </a:xfrm>
          <a:prstGeom prst="rect">
            <a:avLst/>
          </a:prstGeom>
        </p:spPr>
      </p:pic>
    </p:spTree>
    <p:extLst>
      <p:ext uri="{BB962C8B-B14F-4D97-AF65-F5344CB8AC3E}">
        <p14:creationId xmlns:p14="http://schemas.microsoft.com/office/powerpoint/2010/main" val="37933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7" name="Rectangle 6"/>
          <p:cNvSpPr/>
          <p:nvPr/>
        </p:nvSpPr>
        <p:spPr>
          <a:xfrm>
            <a:off x="0" y="-20538"/>
            <a:ext cx="9144000" cy="5164038"/>
          </a:xfrm>
          <a:prstGeom prst="rect">
            <a:avLst/>
          </a:prstGeom>
          <a:solidFill>
            <a:srgbClr val="B4A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26" name="Picture 2" descr="C:\Users\Joyab\Downloads\Banner_Page_01.jpg"/>
          <p:cNvPicPr>
            <a:picLocks noChangeAspect="1" noChangeArrowheads="1"/>
          </p:cNvPicPr>
          <p:nvPr/>
        </p:nvPicPr>
        <p:blipFill rotWithShape="1">
          <a:blip r:embed="rId3">
            <a:extLst>
              <a:ext uri="{28A0092B-C50C-407E-A947-70E740481C1C}">
                <a14:useLocalDpi xmlns:a14="http://schemas.microsoft.com/office/drawing/2010/main" val="0"/>
              </a:ext>
            </a:extLst>
          </a:blip>
          <a:srcRect l="3266" t="8604" r="6934" b="65200"/>
          <a:stretch/>
        </p:blipFill>
        <p:spPr bwMode="auto">
          <a:xfrm>
            <a:off x="1" y="0"/>
            <a:ext cx="7740352" cy="1597215"/>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407;p31"/>
          <p:cNvSpPr txBox="1">
            <a:spLocks/>
          </p:cNvSpPr>
          <p:nvPr/>
        </p:nvSpPr>
        <p:spPr>
          <a:xfrm>
            <a:off x="251520" y="1779662"/>
            <a:ext cx="8496944" cy="17281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DM Serif Text"/>
              <a:buNone/>
              <a:defRPr sz="6100" b="0" i="0" u="none" strike="noStrike" cap="none">
                <a:solidFill>
                  <a:schemeClr val="dk1"/>
                </a:solidFill>
                <a:latin typeface="DM Serif Text"/>
                <a:ea typeface="DM Serif Text"/>
                <a:cs typeface="DM Serif Text"/>
                <a:sym typeface="DM Serif Text"/>
              </a:defRPr>
            </a:lvl1pPr>
            <a:lvl2pPr marR="0" lvl="1"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2pPr>
            <a:lvl3pPr marR="0" lvl="2"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3pPr>
            <a:lvl4pPr marR="0" lvl="3"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4pPr>
            <a:lvl5pPr marR="0" lvl="4"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5pPr>
            <a:lvl6pPr marR="0" lvl="5"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6pPr>
            <a:lvl7pPr marR="0" lvl="6"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7pPr>
            <a:lvl8pPr marR="0" lvl="7"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8pPr>
            <a:lvl9pPr marR="0" lvl="8"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9pPr>
          </a:lstStyle>
          <a:p>
            <a:pPr algn="ctr"/>
            <a:r>
              <a:rPr lang="en-US" sz="4400" b="1" dirty="0">
                <a:solidFill>
                  <a:schemeClr val="bg1"/>
                </a:solidFill>
                <a:latin typeface="Palatino Linotype" panose="02040502050505030304" pitchFamily="18" charset="0"/>
              </a:rPr>
              <a:t>Nominate your </a:t>
            </a:r>
            <a:br>
              <a:rPr lang="en-US" sz="4400" b="1" dirty="0">
                <a:solidFill>
                  <a:schemeClr val="bg1"/>
                </a:solidFill>
                <a:latin typeface="Palatino Linotype" panose="02040502050505030304" pitchFamily="18" charset="0"/>
              </a:rPr>
            </a:br>
            <a:r>
              <a:rPr lang="en-US" sz="4400" b="1" dirty="0">
                <a:solidFill>
                  <a:schemeClr val="bg1"/>
                </a:solidFill>
                <a:latin typeface="Palatino Linotype" panose="02040502050505030304" pitchFamily="18" charset="0"/>
              </a:rPr>
              <a:t>community heroes</a:t>
            </a:r>
          </a:p>
        </p:txBody>
      </p:sp>
      <p:sp>
        <p:nvSpPr>
          <p:cNvPr id="5" name="Rectangle 4"/>
          <p:cNvSpPr/>
          <p:nvPr/>
        </p:nvSpPr>
        <p:spPr>
          <a:xfrm>
            <a:off x="611560" y="3579862"/>
            <a:ext cx="7848872" cy="292388"/>
          </a:xfrm>
          <a:prstGeom prst="rect">
            <a:avLst/>
          </a:prstGeom>
        </p:spPr>
        <p:txBody>
          <a:bodyPr wrap="square">
            <a:spAutoFit/>
          </a:bodyPr>
          <a:lstStyle/>
          <a:p>
            <a:pPr algn="ctr"/>
            <a:r>
              <a:rPr lang="en-US" sz="1300" kern="1200" dirty="0">
                <a:solidFill>
                  <a:schemeClr val="bg1"/>
                </a:solidFill>
                <a:latin typeface="Calibri" panose="020F0502020204030204" pitchFamily="34" charset="0"/>
                <a:cs typeface="Calibri" panose="020F0502020204030204" pitchFamily="34" charset="0"/>
                <a:hlinkClick r:id="rId4"/>
              </a:rPr>
              <a:t>Nomination form | Department of the Prime Minister and Cabinet (DPMC)</a:t>
            </a:r>
            <a:endParaRPr lang="en-US" sz="1300" kern="1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663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14" name="Google Shape;390;p30"/>
          <p:cNvSpPr txBox="1">
            <a:spLocks noGrp="1"/>
          </p:cNvSpPr>
          <p:nvPr>
            <p:ph type="ctrTitle"/>
          </p:nvPr>
        </p:nvSpPr>
        <p:spPr>
          <a:xfrm>
            <a:off x="1835585" y="1471539"/>
            <a:ext cx="4963200" cy="380131"/>
          </a:xfrm>
          <a:prstGeom prst="rect">
            <a:avLst/>
          </a:prstGeom>
        </p:spPr>
        <p:txBody>
          <a:bodyPr spcFirstLastPara="1" wrap="square" lIns="91425" tIns="91425" rIns="91425" bIns="91425" anchor="t" anchorCtr="0">
            <a:noAutofit/>
          </a:bodyPr>
          <a:lstStyle/>
          <a:p>
            <a:pPr lvl="0" algn="l"/>
            <a:r>
              <a:rPr lang="en-US" sz="1300" b="1" dirty="0">
                <a:latin typeface="Calibri" panose="020F0502020204030204" pitchFamily="34" charset="0"/>
                <a:cs typeface="Calibri" panose="020F0502020204030204" pitchFamily="34" charset="0"/>
              </a:rPr>
              <a:t>Things to consider:</a:t>
            </a:r>
            <a:endParaRPr sz="1300" b="1" dirty="0">
              <a:latin typeface="Calibri" panose="020F0502020204030204" pitchFamily="34" charset="0"/>
              <a:cs typeface="Calibri" panose="020F0502020204030204" pitchFamily="34" charset="0"/>
              <a:sym typeface="DM Serif Text"/>
            </a:endParaRPr>
          </a:p>
        </p:txBody>
      </p:sp>
      <p:sp>
        <p:nvSpPr>
          <p:cNvPr id="390" name="Google Shape;390;p30"/>
          <p:cNvSpPr txBox="1">
            <a:spLocks noGrp="1"/>
          </p:cNvSpPr>
          <p:nvPr>
            <p:ph type="title" idx="4294967295"/>
          </p:nvPr>
        </p:nvSpPr>
        <p:spPr>
          <a:xfrm>
            <a:off x="742007" y="301625"/>
            <a:ext cx="7718425" cy="1023938"/>
          </a:xfrm>
          <a:prstGeom prst="rect">
            <a:avLst/>
          </a:prstGeom>
        </p:spPr>
        <p:txBody>
          <a:bodyPr spcFirstLastPara="1" wrap="square" lIns="91425" tIns="91425" rIns="91425" bIns="91425" anchor="t" anchorCtr="0">
            <a:noAutofit/>
          </a:bodyPr>
          <a:lstStyle/>
          <a:p>
            <a:pPr lvl="0"/>
            <a:r>
              <a:rPr lang="en-US" sz="2800" b="1" dirty="0">
                <a:latin typeface="Palatino Linotype" panose="02040502050505030304" pitchFamily="18" charset="0"/>
              </a:rPr>
              <a:t>Write your own citation </a:t>
            </a:r>
            <a:br>
              <a:rPr lang="en-US" sz="2800" b="1" dirty="0">
                <a:latin typeface="Palatino Linotype" panose="02040502050505030304" pitchFamily="18" charset="0"/>
              </a:rPr>
            </a:br>
            <a:r>
              <a:rPr lang="en-US" sz="2800" b="1" dirty="0">
                <a:latin typeface="Palatino Linotype" panose="02040502050505030304" pitchFamily="18" charset="0"/>
              </a:rPr>
              <a:t>celebrating your ‘everyday hero’: </a:t>
            </a:r>
            <a:endParaRPr sz="2800" b="1" dirty="0">
              <a:latin typeface="Palatino Linotype" panose="02040502050505030304" pitchFamily="18" charset="0"/>
              <a:sym typeface="DM Serif Text"/>
            </a:endParaRPr>
          </a:p>
        </p:txBody>
      </p:sp>
      <p:sp>
        <p:nvSpPr>
          <p:cNvPr id="10" name="Rectangle 9"/>
          <p:cNvSpPr/>
          <p:nvPr/>
        </p:nvSpPr>
        <p:spPr>
          <a:xfrm>
            <a:off x="2371501" y="1923678"/>
            <a:ext cx="4273927" cy="523220"/>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What makes this person special/stand out?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List some of their qualities e.g. determination, kindness </a:t>
            </a:r>
          </a:p>
        </p:txBody>
      </p:sp>
      <p:sp>
        <p:nvSpPr>
          <p:cNvPr id="11" name="Rectangle 10"/>
          <p:cNvSpPr/>
          <p:nvPr/>
        </p:nvSpPr>
        <p:spPr>
          <a:xfrm>
            <a:off x="2339641" y="2552586"/>
            <a:ext cx="5328703" cy="523220"/>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Give specific examples of the </a:t>
            </a:r>
            <a:r>
              <a:rPr lang="en-US" dirty="0" err="1">
                <a:latin typeface="Calibri" panose="020F0502020204030204" pitchFamily="34" charset="0"/>
                <a:cs typeface="Calibri" panose="020F0502020204030204" pitchFamily="34" charset="0"/>
              </a:rPr>
              <a:t>mahi</a:t>
            </a:r>
            <a:r>
              <a:rPr lang="en-US" dirty="0">
                <a:latin typeface="Calibri" panose="020F0502020204030204" pitchFamily="34" charset="0"/>
                <a:cs typeface="Calibri" panose="020F0502020204030204" pitchFamily="34" charset="0"/>
              </a:rPr>
              <a:t> they have done for the community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e.g. volunteering to read to students learning English for the first time</a:t>
            </a:r>
          </a:p>
        </p:txBody>
      </p:sp>
      <p:sp>
        <p:nvSpPr>
          <p:cNvPr id="16" name="Rectangle 15"/>
          <p:cNvSpPr/>
          <p:nvPr/>
        </p:nvSpPr>
        <p:spPr>
          <a:xfrm>
            <a:off x="2339641" y="3199851"/>
            <a:ext cx="2600392" cy="307777"/>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How long has their service been?</a:t>
            </a:r>
          </a:p>
        </p:txBody>
      </p:sp>
      <p:grpSp>
        <p:nvGrpSpPr>
          <p:cNvPr id="12" name="Google Shape;931;p39"/>
          <p:cNvGrpSpPr/>
          <p:nvPr/>
        </p:nvGrpSpPr>
        <p:grpSpPr>
          <a:xfrm>
            <a:off x="1907593" y="2047927"/>
            <a:ext cx="371782" cy="274285"/>
            <a:chOff x="5223609" y="3731112"/>
            <a:chExt cx="371782" cy="274285"/>
          </a:xfrm>
        </p:grpSpPr>
        <p:sp>
          <p:nvSpPr>
            <p:cNvPr id="13" name="Google Shape;932;p39"/>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33;p39"/>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931;p39"/>
          <p:cNvGrpSpPr/>
          <p:nvPr/>
        </p:nvGrpSpPr>
        <p:grpSpPr>
          <a:xfrm>
            <a:off x="1907593" y="2640645"/>
            <a:ext cx="371782" cy="274285"/>
            <a:chOff x="5223609" y="3731112"/>
            <a:chExt cx="371782" cy="274285"/>
          </a:xfrm>
        </p:grpSpPr>
        <p:sp>
          <p:nvSpPr>
            <p:cNvPr id="19" name="Google Shape;932;p39"/>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33;p39"/>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931;p39"/>
          <p:cNvGrpSpPr/>
          <p:nvPr/>
        </p:nvGrpSpPr>
        <p:grpSpPr>
          <a:xfrm>
            <a:off x="1907593" y="3216596"/>
            <a:ext cx="371782" cy="274285"/>
            <a:chOff x="5223609" y="3731112"/>
            <a:chExt cx="371782" cy="274285"/>
          </a:xfrm>
        </p:grpSpPr>
        <p:sp>
          <p:nvSpPr>
            <p:cNvPr id="22" name="Google Shape;932;p39"/>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33;p39"/>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9320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115" name="Rectangle 114"/>
          <p:cNvSpPr/>
          <p:nvPr/>
        </p:nvSpPr>
        <p:spPr>
          <a:xfrm>
            <a:off x="251520" y="2558511"/>
            <a:ext cx="4608512" cy="292388"/>
          </a:xfrm>
          <a:prstGeom prst="rect">
            <a:avLst/>
          </a:prstGeom>
        </p:spPr>
        <p:txBody>
          <a:bodyPr wrap="square">
            <a:spAutoFit/>
          </a:bodyPr>
          <a:lstStyle/>
          <a:p>
            <a:r>
              <a:rPr lang="en-US" sz="1300" dirty="0">
                <a:latin typeface="Calibri" panose="020F0502020204030204" pitchFamily="34" charset="0"/>
                <a:cs typeface="Calibri" panose="020F0502020204030204" pitchFamily="34" charset="0"/>
              </a:rPr>
              <a:t>Exploring the New Zealand Royal </a:t>
            </a:r>
            <a:r>
              <a:rPr lang="en-US" sz="1300" dirty="0" err="1">
                <a:latin typeface="Calibri" panose="020F0502020204030204" pitchFamily="34" charset="0"/>
                <a:cs typeface="Calibri" panose="020F0502020204030204" pitchFamily="34" charset="0"/>
              </a:rPr>
              <a:t>Honours</a:t>
            </a:r>
            <a:r>
              <a:rPr lang="en-US" sz="1300" dirty="0">
                <a:latin typeface="Calibri" panose="020F0502020204030204" pitchFamily="34" charset="0"/>
                <a:cs typeface="Calibri" panose="020F0502020204030204" pitchFamily="34" charset="0"/>
              </a:rPr>
              <a:t> system and recipients</a:t>
            </a:r>
            <a:endParaRPr lang="en-NZ" sz="1300" dirty="0">
              <a:latin typeface="Calibri" panose="020F0502020204030204" pitchFamily="34" charset="0"/>
              <a:cs typeface="Calibri" panose="020F0502020204030204" pitchFamily="34" charset="0"/>
            </a:endParaRPr>
          </a:p>
        </p:txBody>
      </p:sp>
      <p:pic>
        <p:nvPicPr>
          <p:cNvPr id="118" name="Picture 117">
            <a:extLst>
              <a:ext uri="{FF2B5EF4-FFF2-40B4-BE49-F238E27FC236}">
                <a16:creationId xmlns:a16="http://schemas.microsoft.com/office/drawing/2014/main" id="{7A2228D2-ACFF-4984-A4AA-D9E2DCA4AA71}"/>
              </a:ext>
            </a:extLst>
          </p:cNvPr>
          <p:cNvPicPr>
            <a:picLocks noChangeAspect="1"/>
          </p:cNvPicPr>
          <p:nvPr/>
        </p:nvPicPr>
        <p:blipFill rotWithShape="1">
          <a:blip r:embed="rId3">
            <a:extLst>
              <a:ext uri="{28A0092B-C50C-407E-A947-70E740481C1C}">
                <a14:useLocalDpi xmlns:a14="http://schemas.microsoft.com/office/drawing/2010/main" val="0"/>
              </a:ext>
            </a:extLst>
          </a:blip>
          <a:srcRect r="3" b="41517"/>
          <a:stretch/>
        </p:blipFill>
        <p:spPr>
          <a:xfrm>
            <a:off x="5405741" y="485492"/>
            <a:ext cx="2078817" cy="1873083"/>
          </a:xfrm>
          <a:custGeom>
            <a:avLst/>
            <a:gdLst/>
            <a:ahLst/>
            <a:cxnLst/>
            <a:rect l="l" t="t" r="r" b="b"/>
            <a:pathLst>
              <a:path w="3690902" h="3333750">
                <a:moveTo>
                  <a:pt x="0" y="0"/>
                </a:moveTo>
                <a:lnTo>
                  <a:pt x="2996382" y="0"/>
                </a:lnTo>
                <a:lnTo>
                  <a:pt x="3563333" y="1750276"/>
                </a:lnTo>
                <a:lnTo>
                  <a:pt x="3690902" y="3333750"/>
                </a:lnTo>
                <a:lnTo>
                  <a:pt x="0" y="3333750"/>
                </a:lnTo>
                <a:close/>
              </a:path>
            </a:pathLst>
          </a:custGeom>
          <a:scene3d>
            <a:camera prst="orthographicFront"/>
            <a:lightRig rig="contrasting" dir="t">
              <a:rot lat="0" lon="0" rev="3000000"/>
            </a:lightRig>
          </a:scene3d>
        </p:spPr>
      </p:pic>
      <p:pic>
        <p:nvPicPr>
          <p:cNvPr id="119" name="Picture 118">
            <a:extLst>
              <a:ext uri="{FF2B5EF4-FFF2-40B4-BE49-F238E27FC236}">
                <a16:creationId xmlns:a16="http://schemas.microsoft.com/office/drawing/2014/main" id="{AB407AE4-4139-4510-8F47-535C141C004A}"/>
              </a:ext>
            </a:extLst>
          </p:cNvPr>
          <p:cNvPicPr>
            <a:picLocks noChangeAspect="1"/>
          </p:cNvPicPr>
          <p:nvPr/>
        </p:nvPicPr>
        <p:blipFill>
          <a:blip r:embed="rId4"/>
          <a:stretch>
            <a:fillRect/>
          </a:stretch>
        </p:blipFill>
        <p:spPr>
          <a:xfrm>
            <a:off x="7565304" y="485492"/>
            <a:ext cx="1399184" cy="1873084"/>
          </a:xfrm>
          <a:prstGeom prst="rect">
            <a:avLst/>
          </a:prstGeom>
        </p:spPr>
      </p:pic>
      <p:pic>
        <p:nvPicPr>
          <p:cNvPr id="120" name="Picture 119" descr="A picture containing person, indoor&#10;&#10;Description automatically generated">
            <a:extLst>
              <a:ext uri="{FF2B5EF4-FFF2-40B4-BE49-F238E27FC236}">
                <a16:creationId xmlns:a16="http://schemas.microsoft.com/office/drawing/2014/main" id="{7FD32B6C-57CC-4B37-8A1B-66439E7B1D88}"/>
              </a:ext>
            </a:extLst>
          </p:cNvPr>
          <p:cNvPicPr>
            <a:picLocks noChangeAspect="1"/>
          </p:cNvPicPr>
          <p:nvPr/>
        </p:nvPicPr>
        <p:blipFill rotWithShape="1">
          <a:blip r:embed="rId5">
            <a:extLst>
              <a:ext uri="{28A0092B-C50C-407E-A947-70E740481C1C}">
                <a14:useLocalDpi xmlns:a14="http://schemas.microsoft.com/office/drawing/2010/main" val="0"/>
              </a:ext>
            </a:extLst>
          </a:blip>
          <a:srcRect t="891" r="-2" b="59889"/>
          <a:stretch/>
        </p:blipFill>
        <p:spPr>
          <a:xfrm>
            <a:off x="5405741" y="2462056"/>
            <a:ext cx="1824777" cy="1549854"/>
          </a:xfrm>
          <a:custGeom>
            <a:avLst/>
            <a:gdLst/>
            <a:ahLst/>
            <a:cxnLst/>
            <a:rect l="l" t="t" r="r" b="b"/>
            <a:pathLst>
              <a:path w="3910084" h="3333745">
                <a:moveTo>
                  <a:pt x="0" y="0"/>
                </a:moveTo>
                <a:lnTo>
                  <a:pt x="3706250" y="0"/>
                </a:lnTo>
                <a:lnTo>
                  <a:pt x="3910084" y="2530130"/>
                </a:lnTo>
                <a:lnTo>
                  <a:pt x="3791309" y="3333745"/>
                </a:lnTo>
                <a:lnTo>
                  <a:pt x="0" y="3333745"/>
                </a:lnTo>
                <a:close/>
              </a:path>
            </a:pathLst>
          </a:custGeom>
        </p:spPr>
      </p:pic>
      <p:pic>
        <p:nvPicPr>
          <p:cNvPr id="121" name="Picture 2">
            <a:extLst>
              <a:ext uri="{FF2B5EF4-FFF2-40B4-BE49-F238E27FC236}">
                <a16:creationId xmlns:a16="http://schemas.microsoft.com/office/drawing/2014/main" id="{4832E14C-7D71-4502-A5A8-C9DF3D99360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171" b="12484"/>
          <a:stretch/>
        </p:blipFill>
        <p:spPr bwMode="auto">
          <a:xfrm>
            <a:off x="7223658" y="2462056"/>
            <a:ext cx="1740830" cy="1549854"/>
          </a:xfrm>
          <a:custGeom>
            <a:avLst/>
            <a:gdLst/>
            <a:ahLst/>
            <a:cxnLst/>
            <a:rect l="l" t="t" r="r" b="b"/>
            <a:pathLst>
              <a:path w="3687832" h="3295650">
                <a:moveTo>
                  <a:pt x="3687832" y="0"/>
                </a:moveTo>
                <a:lnTo>
                  <a:pt x="3687832" y="3295650"/>
                </a:lnTo>
                <a:lnTo>
                  <a:pt x="691450" y="3295650"/>
                </a:lnTo>
                <a:lnTo>
                  <a:pt x="124499" y="1545374"/>
                </a:lnTo>
                <a:lnTo>
                  <a:pt x="0" y="1"/>
                </a:lnTo>
                <a:close/>
              </a:path>
            </a:pathLst>
          </a:custGeom>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51520" y="771550"/>
            <a:ext cx="5040560" cy="1224136"/>
          </a:xfrm>
        </p:spPr>
        <p:txBody>
          <a:bodyPr/>
          <a:lstStyle/>
          <a:p>
            <a:pPr algn="l"/>
            <a:r>
              <a:rPr lang="en-NZ" b="1" dirty="0">
                <a:latin typeface="Palatino Linotype" panose="02040502050505030304" pitchFamily="18" charset="0"/>
              </a:rPr>
              <a:t>Inspirational Kiwis </a:t>
            </a:r>
            <a:br>
              <a:rPr lang="en-NZ" b="1" dirty="0">
                <a:latin typeface="Palatino Linotype" panose="02040502050505030304" pitchFamily="18" charset="0"/>
              </a:rPr>
            </a:br>
            <a:r>
              <a:rPr lang="en-NZ" b="1" dirty="0" err="1">
                <a:latin typeface="Palatino Linotype" panose="02040502050505030304" pitchFamily="18" charset="0"/>
              </a:rPr>
              <a:t>Manukura</a:t>
            </a:r>
            <a:endParaRPr lang="en-NZ" b="1" dirty="0">
              <a:latin typeface="Palatino Linotype" panose="02040502050505030304" pitchFamily="18" charset="0"/>
            </a:endParaRPr>
          </a:p>
        </p:txBody>
      </p:sp>
      <p:grpSp>
        <p:nvGrpSpPr>
          <p:cNvPr id="5" name="Group 4"/>
          <p:cNvGrpSpPr/>
          <p:nvPr/>
        </p:nvGrpSpPr>
        <p:grpSpPr>
          <a:xfrm>
            <a:off x="1" y="4354312"/>
            <a:ext cx="9143999" cy="789187"/>
            <a:chOff x="1" y="4354312"/>
            <a:chExt cx="9143999" cy="789187"/>
          </a:xfrm>
        </p:grpSpPr>
        <p:pic>
          <p:nvPicPr>
            <p:cNvPr id="8" name="Picture 2" descr="C:\Users\Joyab\Downloads\Banner_Page_01.jpg"/>
            <p:cNvPicPr>
              <a:picLocks noChangeAspect="1" noChangeArrowheads="1"/>
            </p:cNvPicPr>
            <p:nvPr/>
          </p:nvPicPr>
          <p:blipFill rotWithShape="1">
            <a:blip r:embed="rId7">
              <a:extLst>
                <a:ext uri="{28A0092B-C50C-407E-A947-70E740481C1C}">
                  <a14:useLocalDpi xmlns:a14="http://schemas.microsoft.com/office/drawing/2010/main" val="0"/>
                </a:ext>
              </a:extLst>
            </a:blip>
            <a:srcRect l="3266" t="8604" r="6934" b="65200"/>
            <a:stretch/>
          </p:blipFill>
          <p:spPr bwMode="auto">
            <a:xfrm>
              <a:off x="1" y="4354312"/>
              <a:ext cx="3824523" cy="7891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61301" y="4354312"/>
              <a:ext cx="5382699" cy="789187"/>
            </a:xfrm>
            <a:prstGeom prst="rect">
              <a:avLst/>
            </a:prstGeom>
            <a:solidFill>
              <a:srgbClr val="B4A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14" name="Picture 13" descr="Diagram&#10;&#10;Description automatically generated with medium confidence">
            <a:extLst>
              <a:ext uri="{FF2B5EF4-FFF2-40B4-BE49-F238E27FC236}">
                <a16:creationId xmlns:a16="http://schemas.microsoft.com/office/drawing/2014/main" id="{35765D75-9012-4BBD-A367-6AF7AF6F8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02250"/>
            <a:ext cx="2336926" cy="3608661"/>
          </a:xfrm>
          <a:prstGeom prst="rect">
            <a:avLst/>
          </a:prstGeom>
        </p:spPr>
      </p:pic>
      <p:sp>
        <p:nvSpPr>
          <p:cNvPr id="390" name="Google Shape;390;p30"/>
          <p:cNvSpPr txBox="1">
            <a:spLocks noGrp="1"/>
          </p:cNvSpPr>
          <p:nvPr>
            <p:ph type="title"/>
          </p:nvPr>
        </p:nvSpPr>
        <p:spPr>
          <a:xfrm>
            <a:off x="3059831" y="483518"/>
            <a:ext cx="5832649" cy="792088"/>
          </a:xfrm>
          <a:prstGeom prst="rect">
            <a:avLst/>
          </a:prstGeom>
        </p:spPr>
        <p:txBody>
          <a:bodyPr spcFirstLastPara="1" wrap="square" lIns="91425" tIns="91425" rIns="91425" bIns="91425" anchor="t" anchorCtr="0">
            <a:noAutofit/>
          </a:bodyPr>
          <a:lstStyle/>
          <a:p>
            <a:pPr lvl="0" algn="l"/>
            <a:r>
              <a:rPr lang="en-US" sz="2200" b="1" dirty="0">
                <a:latin typeface="Palatino Linotype" panose="02040502050505030304" pitchFamily="18" charset="0"/>
              </a:rPr>
              <a:t>You are invited to an Investiture Ceremony at Government House, Wellington:</a:t>
            </a:r>
            <a:endParaRPr sz="2200" b="1" dirty="0">
              <a:latin typeface="Palatino Linotype" panose="02040502050505030304" pitchFamily="18" charset="0"/>
              <a:sym typeface="DM Serif Text"/>
            </a:endParaRPr>
          </a:p>
        </p:txBody>
      </p:sp>
      <p:sp>
        <p:nvSpPr>
          <p:cNvPr id="13" name="Rectangle 12"/>
          <p:cNvSpPr/>
          <p:nvPr/>
        </p:nvSpPr>
        <p:spPr>
          <a:xfrm>
            <a:off x="3131840" y="1491630"/>
            <a:ext cx="5544616" cy="2462213"/>
          </a:xfrm>
          <a:prstGeom prst="rect">
            <a:avLst/>
          </a:prstGeom>
        </p:spPr>
        <p:txBody>
          <a:bodyPr wrap="square">
            <a:spAutoFit/>
          </a:bodyPr>
          <a:lstStyle/>
          <a:p>
            <a:r>
              <a:rPr lang="en-US" b="1" dirty="0">
                <a:latin typeface="Calibri" panose="020F0502020204030204" pitchFamily="34" charset="0"/>
                <a:cs typeface="Calibri" panose="020F0502020204030204" pitchFamily="34" charset="0"/>
              </a:rPr>
              <a:t>Room 11 </a:t>
            </a:r>
            <a:r>
              <a:rPr lang="en-US" b="1" dirty="0" err="1">
                <a:latin typeface="Calibri" panose="020F0502020204030204" pitchFamily="34" charset="0"/>
                <a:cs typeface="Calibri" panose="020F0502020204030204" pitchFamily="34" charset="0"/>
              </a:rPr>
              <a:t>Berhampore</a:t>
            </a:r>
            <a:r>
              <a:rPr lang="en-US" b="1" dirty="0">
                <a:latin typeface="Calibri" panose="020F0502020204030204" pitchFamily="34" charset="0"/>
                <a:cs typeface="Calibri" panose="020F0502020204030204" pitchFamily="34" charset="0"/>
              </a:rPr>
              <a:t> School</a:t>
            </a:r>
          </a:p>
          <a:p>
            <a:r>
              <a:rPr lang="en-US" dirty="0">
                <a:latin typeface="Calibri" panose="020F0502020204030204" pitchFamily="34" charset="0"/>
                <a:cs typeface="Calibri" panose="020F0502020204030204" pitchFamily="34" charset="0"/>
              </a:rPr>
              <a:t>to an Investiture Ceremony  </a:t>
            </a:r>
          </a:p>
          <a:p>
            <a:r>
              <a:rPr lang="en-US" dirty="0">
                <a:latin typeface="Calibri" panose="020F0502020204030204" pitchFamily="34" charset="0"/>
                <a:cs typeface="Calibri" panose="020F0502020204030204" pitchFamily="34" charset="0"/>
              </a:rPr>
              <a:t>Government House, Auckland</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2 July 2024</a:t>
            </a: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Please arrive by «</a:t>
            </a:r>
            <a:r>
              <a:rPr lang="en-US" b="1" dirty="0" err="1">
                <a:latin typeface="Calibri" panose="020F0502020204030204" pitchFamily="34" charset="0"/>
                <a:cs typeface="Calibri" panose="020F0502020204030204" pitchFamily="34" charset="0"/>
              </a:rPr>
              <a:t>Arrival_time</a:t>
            </a:r>
            <a:r>
              <a:rPr lang="en-US" b="1" dirty="0">
                <a:latin typeface="Calibri" panose="020F0502020204030204" pitchFamily="34" charset="0"/>
                <a:cs typeface="Calibri" panose="020F0502020204030204" pitchFamily="34" charset="0"/>
              </a:rPr>
              <a:t>»</a:t>
            </a:r>
          </a:p>
          <a:p>
            <a:endParaRPr lang="en-US" b="1"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Dress:  Daywear 	</a:t>
            </a: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To Remind – Please present this card and photo identification </a:t>
            </a:r>
          </a:p>
          <a:p>
            <a:r>
              <a:rPr lang="en-US" b="1" dirty="0">
                <a:latin typeface="Calibri" panose="020F0502020204030204" pitchFamily="34" charset="0"/>
                <a:cs typeface="Calibri" panose="020F0502020204030204" pitchFamily="34" charset="0"/>
              </a:rPr>
              <a:t>on arrival at Government House</a:t>
            </a:r>
          </a:p>
        </p:txBody>
      </p:sp>
    </p:spTree>
    <p:extLst>
      <p:ext uri="{BB962C8B-B14F-4D97-AF65-F5344CB8AC3E}">
        <p14:creationId xmlns:p14="http://schemas.microsoft.com/office/powerpoint/2010/main" val="1647890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21898A6-CF7F-418E-88E4-502EE9DAEB08}"/>
              </a:ext>
            </a:extLst>
          </p:cNvPr>
          <p:cNvPicPr>
            <a:picLocks noChangeAspect="1"/>
          </p:cNvPicPr>
          <p:nvPr/>
        </p:nvPicPr>
        <p:blipFill rotWithShape="1">
          <a:blip r:embed="rId3"/>
          <a:srcRect b="22934"/>
          <a:stretch/>
        </p:blipFill>
        <p:spPr>
          <a:xfrm>
            <a:off x="395536" y="123478"/>
            <a:ext cx="8280920" cy="4252579"/>
          </a:xfrm>
          <a:prstGeom prst="rect">
            <a:avLst/>
          </a:prstGeom>
        </p:spPr>
      </p:pic>
      <p:sp>
        <p:nvSpPr>
          <p:cNvPr id="7" name="TextBox 6">
            <a:extLst>
              <a:ext uri="{FF2B5EF4-FFF2-40B4-BE49-F238E27FC236}">
                <a16:creationId xmlns:a16="http://schemas.microsoft.com/office/drawing/2014/main" id="{7B7A5B60-F93E-E007-0A25-940A796329E3}"/>
              </a:ext>
            </a:extLst>
          </p:cNvPr>
          <p:cNvSpPr txBox="1"/>
          <p:nvPr/>
        </p:nvSpPr>
        <p:spPr>
          <a:xfrm>
            <a:off x="4716016" y="3795886"/>
            <a:ext cx="4572000" cy="523220"/>
          </a:xfrm>
          <a:prstGeom prst="rect">
            <a:avLst/>
          </a:prstGeom>
          <a:noFill/>
        </p:spPr>
        <p:txBody>
          <a:bodyPr wrap="square">
            <a:spAutoFit/>
          </a:bodyPr>
          <a:lstStyle/>
          <a:p>
            <a:r>
              <a:rPr lang="en-NZ" dirty="0">
                <a:hlinkClick r:id="rId4"/>
              </a:rPr>
              <a:t>King's Birthday 2024 Wellington Investiture 5 September PM</a:t>
            </a:r>
            <a:endParaRPr lang="en-NZ" dirty="0"/>
          </a:p>
        </p:txBody>
      </p:sp>
    </p:spTree>
    <p:extLst>
      <p:ext uri="{BB962C8B-B14F-4D97-AF65-F5344CB8AC3E}">
        <p14:creationId xmlns:p14="http://schemas.microsoft.com/office/powerpoint/2010/main" val="3072693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90" name="Google Shape;390;p30"/>
          <p:cNvSpPr txBox="1">
            <a:spLocks noGrp="1"/>
          </p:cNvSpPr>
          <p:nvPr>
            <p:ph type="title"/>
          </p:nvPr>
        </p:nvSpPr>
        <p:spPr>
          <a:xfrm>
            <a:off x="713225" y="1209084"/>
            <a:ext cx="7717500" cy="1218650"/>
          </a:xfrm>
          <a:prstGeom prst="rect">
            <a:avLst/>
          </a:prstGeom>
        </p:spPr>
        <p:txBody>
          <a:bodyPr spcFirstLastPara="1" wrap="square" lIns="91425" tIns="91425" rIns="91425" bIns="91425" anchor="t" anchorCtr="0">
            <a:noAutofit/>
          </a:bodyPr>
          <a:lstStyle/>
          <a:p>
            <a:pPr lvl="0"/>
            <a:r>
              <a:rPr lang="en-US" sz="3600" b="1" dirty="0">
                <a:latin typeface="Palatino Linotype" panose="02040502050505030304" pitchFamily="18" charset="0"/>
              </a:rPr>
              <a:t>The </a:t>
            </a:r>
            <a:r>
              <a:rPr lang="en-US" sz="3600" b="1" dirty="0" err="1">
                <a:latin typeface="Palatino Linotype" panose="02040502050505030304" pitchFamily="18" charset="0"/>
              </a:rPr>
              <a:t>whakataukī</a:t>
            </a:r>
            <a:r>
              <a:rPr lang="en-US" sz="3600" b="1" dirty="0">
                <a:latin typeface="Palatino Linotype" panose="02040502050505030304" pitchFamily="18" charset="0"/>
              </a:rPr>
              <a:t> used by </a:t>
            </a:r>
            <a:br>
              <a:rPr lang="en-US" sz="3600" b="1" dirty="0">
                <a:latin typeface="Palatino Linotype" panose="02040502050505030304" pitchFamily="18" charset="0"/>
              </a:rPr>
            </a:br>
            <a:r>
              <a:rPr lang="en-US" sz="3600" b="1" dirty="0">
                <a:latin typeface="Palatino Linotype" panose="02040502050505030304" pitchFamily="18" charset="0"/>
              </a:rPr>
              <a:t>the Governor-General:</a:t>
            </a:r>
            <a:endParaRPr sz="3600" b="1" dirty="0">
              <a:latin typeface="Palatino Linotype" panose="02040502050505030304" pitchFamily="18" charset="0"/>
              <a:sym typeface="DM Serif Text"/>
            </a:endParaRPr>
          </a:p>
        </p:txBody>
      </p:sp>
      <p:sp>
        <p:nvSpPr>
          <p:cNvPr id="392" name="Google Shape;392;p30"/>
          <p:cNvSpPr txBox="1">
            <a:spLocks noGrp="1"/>
          </p:cNvSpPr>
          <p:nvPr>
            <p:ph type="subTitle" idx="1"/>
          </p:nvPr>
        </p:nvSpPr>
        <p:spPr>
          <a:xfrm>
            <a:off x="1331640" y="3219822"/>
            <a:ext cx="6624736" cy="720080"/>
          </a:xfrm>
          <a:prstGeom prst="rect">
            <a:avLst/>
          </a:prstGeom>
        </p:spPr>
        <p:txBody>
          <a:bodyPr spcFirstLastPara="1" wrap="square" lIns="91425" tIns="91425" rIns="91425" bIns="91425" anchor="t" anchorCtr="0">
            <a:noAutofit/>
          </a:bodyPr>
          <a:lstStyle/>
          <a:p>
            <a:pPr marL="0" lvl="0" indent="0" algn="ctr">
              <a:spcAft>
                <a:spcPts val="1200"/>
              </a:spcAft>
            </a:pPr>
            <a:r>
              <a:rPr lang="fi-FI" sz="1300" b="1" dirty="0">
                <a:latin typeface="Calibri" panose="020F0502020204030204" pitchFamily="34" charset="0"/>
                <a:cs typeface="Calibri" panose="020F0502020204030204" pitchFamily="34" charset="0"/>
              </a:rPr>
              <a:t>Whāia te iti kahurangi ki te tūohu koe me he maunga teitei.</a:t>
            </a:r>
          </a:p>
          <a:p>
            <a:pPr marL="0" lvl="0" indent="0" algn="ctr">
              <a:spcAft>
                <a:spcPts val="1200"/>
              </a:spcAft>
            </a:pPr>
            <a:r>
              <a:rPr lang="en-US" sz="1300" dirty="0">
                <a:latin typeface="Calibri" panose="020F0502020204030204" pitchFamily="34" charset="0"/>
                <a:cs typeface="Calibri" panose="020F0502020204030204" pitchFamily="34" charset="0"/>
              </a:rPr>
              <a:t>Seek the treasure you value most dearly: if you bow your head, let it be to a lofty mountain.</a:t>
            </a:r>
          </a:p>
        </p:txBody>
      </p:sp>
    </p:spTree>
    <p:extLst>
      <p:ext uri="{BB962C8B-B14F-4D97-AF65-F5344CB8AC3E}">
        <p14:creationId xmlns:p14="http://schemas.microsoft.com/office/powerpoint/2010/main" val="46928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7" name="Rectangle 6"/>
          <p:cNvSpPr/>
          <p:nvPr/>
        </p:nvSpPr>
        <p:spPr>
          <a:xfrm>
            <a:off x="0" y="-20538"/>
            <a:ext cx="9144000" cy="5164038"/>
          </a:xfrm>
          <a:prstGeom prst="rect">
            <a:avLst/>
          </a:prstGeom>
          <a:solidFill>
            <a:srgbClr val="B4A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26" name="Picture 2" descr="C:\Users\Joyab\Downloads\Banner_Page_01.jpg"/>
          <p:cNvPicPr>
            <a:picLocks noChangeAspect="1" noChangeArrowheads="1"/>
          </p:cNvPicPr>
          <p:nvPr/>
        </p:nvPicPr>
        <p:blipFill rotWithShape="1">
          <a:blip r:embed="rId3">
            <a:extLst>
              <a:ext uri="{28A0092B-C50C-407E-A947-70E740481C1C}">
                <a14:useLocalDpi xmlns:a14="http://schemas.microsoft.com/office/drawing/2010/main" val="0"/>
              </a:ext>
            </a:extLst>
          </a:blip>
          <a:srcRect l="3266" t="8604" r="6934" b="65200"/>
          <a:stretch/>
        </p:blipFill>
        <p:spPr bwMode="auto">
          <a:xfrm>
            <a:off x="1" y="0"/>
            <a:ext cx="7740352" cy="1597215"/>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407;p31"/>
          <p:cNvSpPr txBox="1">
            <a:spLocks/>
          </p:cNvSpPr>
          <p:nvPr/>
        </p:nvSpPr>
        <p:spPr>
          <a:xfrm>
            <a:off x="251520" y="1911780"/>
            <a:ext cx="8496944" cy="238816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DM Serif Text"/>
              <a:buNone/>
              <a:defRPr sz="6100" b="0" i="0" u="none" strike="noStrike" cap="none">
                <a:solidFill>
                  <a:schemeClr val="dk1"/>
                </a:solidFill>
                <a:latin typeface="DM Serif Text"/>
                <a:ea typeface="DM Serif Text"/>
                <a:cs typeface="DM Serif Text"/>
                <a:sym typeface="DM Serif Text"/>
              </a:defRPr>
            </a:lvl1pPr>
            <a:lvl2pPr marR="0" lvl="1"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2pPr>
            <a:lvl3pPr marR="0" lvl="2"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3pPr>
            <a:lvl4pPr marR="0" lvl="3"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4pPr>
            <a:lvl5pPr marR="0" lvl="4"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5pPr>
            <a:lvl6pPr marR="0" lvl="5"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6pPr>
            <a:lvl7pPr marR="0" lvl="6"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7pPr>
            <a:lvl8pPr marR="0" lvl="7"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8pPr>
            <a:lvl9pPr marR="0" lvl="8"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9pPr>
          </a:lstStyle>
          <a:p>
            <a:pPr algn="ctr"/>
            <a:r>
              <a:rPr lang="en-US" sz="6000" b="1" dirty="0">
                <a:solidFill>
                  <a:schemeClr val="bg1"/>
                </a:solidFill>
                <a:latin typeface="Palatino Linotype" panose="02040502050505030304" pitchFamily="18" charset="0"/>
              </a:rPr>
              <a:t>What is New Zealand’s highest </a:t>
            </a:r>
            <a:r>
              <a:rPr lang="en-US" sz="6000" b="1" dirty="0" err="1">
                <a:solidFill>
                  <a:schemeClr val="bg1"/>
                </a:solidFill>
                <a:latin typeface="Palatino Linotype" panose="02040502050505030304" pitchFamily="18" charset="0"/>
              </a:rPr>
              <a:t>honour</a:t>
            </a:r>
            <a:r>
              <a:rPr lang="en-US" sz="6000" b="1" dirty="0">
                <a:solidFill>
                  <a:schemeClr val="bg1"/>
                </a:solidFill>
                <a:latin typeface="Palatino Linotype" panose="02040502050505030304" pitchFamily="18" charset="0"/>
              </a:rPr>
              <a:t>?</a:t>
            </a:r>
          </a:p>
        </p:txBody>
      </p:sp>
    </p:spTree>
    <p:extLst>
      <p:ext uri="{BB962C8B-B14F-4D97-AF65-F5344CB8AC3E}">
        <p14:creationId xmlns:p14="http://schemas.microsoft.com/office/powerpoint/2010/main" val="1378608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115" name="Rectangle 114"/>
          <p:cNvSpPr/>
          <p:nvPr/>
        </p:nvSpPr>
        <p:spPr>
          <a:xfrm>
            <a:off x="1907704" y="1175142"/>
            <a:ext cx="6480720" cy="892552"/>
          </a:xfrm>
          <a:prstGeom prst="rect">
            <a:avLst/>
          </a:prstGeom>
        </p:spPr>
        <p:txBody>
          <a:bodyPr wrap="square">
            <a:spAutoFit/>
          </a:bodyPr>
          <a:lstStyle/>
          <a:p>
            <a:pPr marL="0" indent="0">
              <a:buNone/>
            </a:pPr>
            <a:r>
              <a:rPr lang="en-NZ" sz="1300" dirty="0">
                <a:latin typeface="Calibri" panose="020F0502020204030204" pitchFamily="34" charset="0"/>
                <a:cs typeface="Calibri" panose="020F0502020204030204" pitchFamily="34" charset="0"/>
              </a:rPr>
              <a:t>On Waitangi Day 1987 the Order of New Zealand became New Zealand’s most senior honour. </a:t>
            </a:r>
            <a:br>
              <a:rPr lang="en-NZ" sz="1300" dirty="0">
                <a:latin typeface="Calibri" panose="020F0502020204030204" pitchFamily="34" charset="0"/>
                <a:cs typeface="Calibri" panose="020F0502020204030204" pitchFamily="34" charset="0"/>
              </a:rPr>
            </a:br>
            <a:endParaRPr lang="en-NZ" sz="1300" dirty="0">
              <a:latin typeface="Calibri" panose="020F0502020204030204" pitchFamily="34" charset="0"/>
              <a:cs typeface="Calibri" panose="020F0502020204030204" pitchFamily="34" charset="0"/>
            </a:endParaRPr>
          </a:p>
          <a:p>
            <a:pPr marL="0" indent="0">
              <a:buNone/>
            </a:pPr>
            <a:r>
              <a:rPr lang="en-NZ" sz="1300" dirty="0">
                <a:latin typeface="Calibri" panose="020F0502020204030204" pitchFamily="34" charset="0"/>
                <a:cs typeface="Calibri" panose="020F0502020204030204" pitchFamily="34" charset="0"/>
              </a:rPr>
              <a:t>Current members of the order include: Joy </a:t>
            </a:r>
            <a:r>
              <a:rPr lang="en-NZ" sz="1300" dirty="0" err="1">
                <a:latin typeface="Calibri" panose="020F0502020204030204" pitchFamily="34" charset="0"/>
                <a:cs typeface="Calibri" panose="020F0502020204030204" pitchFamily="34" charset="0"/>
              </a:rPr>
              <a:t>Cowley</a:t>
            </a:r>
            <a:r>
              <a:rPr lang="en-NZ" sz="1300" dirty="0">
                <a:latin typeface="Calibri" panose="020F0502020204030204" pitchFamily="34" charset="0"/>
                <a:cs typeface="Calibri" panose="020F0502020204030204" pitchFamily="34" charset="0"/>
              </a:rPr>
              <a:t>, Dame Kiri </a:t>
            </a:r>
            <a:r>
              <a:rPr lang="en-NZ" sz="1300" dirty="0" err="1">
                <a:latin typeface="Calibri" panose="020F0502020204030204" pitchFamily="34" charset="0"/>
                <a:cs typeface="Calibri" panose="020F0502020204030204" pitchFamily="34" charset="0"/>
              </a:rPr>
              <a:t>Te</a:t>
            </a:r>
            <a:r>
              <a:rPr lang="en-NZ" sz="1300" dirty="0">
                <a:latin typeface="Calibri" panose="020F0502020204030204" pitchFamily="34" charset="0"/>
                <a:cs typeface="Calibri" panose="020F0502020204030204" pitchFamily="34" charset="0"/>
              </a:rPr>
              <a:t> </a:t>
            </a:r>
            <a:r>
              <a:rPr lang="en-NZ" sz="1300" dirty="0" err="1">
                <a:latin typeface="Calibri" panose="020F0502020204030204" pitchFamily="34" charset="0"/>
                <a:cs typeface="Calibri" panose="020F0502020204030204" pitchFamily="34" charset="0"/>
              </a:rPr>
              <a:t>Kanawa</a:t>
            </a:r>
            <a:r>
              <a:rPr lang="en-NZ" sz="1300" dirty="0">
                <a:latin typeface="Calibri" panose="020F0502020204030204" pitchFamily="34" charset="0"/>
                <a:cs typeface="Calibri" panose="020F0502020204030204" pitchFamily="34" charset="0"/>
              </a:rPr>
              <a:t>, Helen Clark, Sir Peter </a:t>
            </a:r>
            <a:r>
              <a:rPr lang="en-NZ" sz="1300" dirty="0" err="1">
                <a:latin typeface="Calibri" panose="020F0502020204030204" pitchFamily="34" charset="0"/>
                <a:cs typeface="Calibri" panose="020F0502020204030204" pitchFamily="34" charset="0"/>
              </a:rPr>
              <a:t>Gluckman</a:t>
            </a:r>
            <a:r>
              <a:rPr lang="en-NZ" sz="1300" dirty="0">
                <a:latin typeface="Calibri" panose="020F0502020204030204" pitchFamily="34" charset="0"/>
                <a:cs typeface="Calibri" panose="020F0502020204030204" pitchFamily="34" charset="0"/>
              </a:rPr>
              <a:t>.</a:t>
            </a:r>
          </a:p>
        </p:txBody>
      </p:sp>
      <p:sp>
        <p:nvSpPr>
          <p:cNvPr id="2" name="Title 1"/>
          <p:cNvSpPr>
            <a:spLocks noGrp="1"/>
          </p:cNvSpPr>
          <p:nvPr>
            <p:ph type="title"/>
          </p:nvPr>
        </p:nvSpPr>
        <p:spPr>
          <a:xfrm>
            <a:off x="1835696" y="191130"/>
            <a:ext cx="6840760" cy="724436"/>
          </a:xfrm>
        </p:spPr>
        <p:txBody>
          <a:bodyPr/>
          <a:lstStyle/>
          <a:p>
            <a:pPr algn="l"/>
            <a:r>
              <a:rPr lang="en-NZ" b="1" dirty="0">
                <a:latin typeface="Palatino Linotype" panose="02040502050505030304" pitchFamily="18" charset="0"/>
              </a:rPr>
              <a:t>The Order of New Zealand</a:t>
            </a:r>
          </a:p>
        </p:txBody>
      </p:sp>
      <p:sp>
        <p:nvSpPr>
          <p:cNvPr id="9" name="Rectangle 8">
            <a:extLst>
              <a:ext uri="{FF2B5EF4-FFF2-40B4-BE49-F238E27FC236}">
                <a16:creationId xmlns:a16="http://schemas.microsoft.com/office/drawing/2014/main" id="{9B4EAC57-4F54-4B14-B210-20FC838E9900}"/>
              </a:ext>
            </a:extLst>
          </p:cNvPr>
          <p:cNvSpPr/>
          <p:nvPr/>
        </p:nvSpPr>
        <p:spPr>
          <a:xfrm>
            <a:off x="323528" y="3795886"/>
            <a:ext cx="8568952" cy="292388"/>
          </a:xfrm>
          <a:prstGeom prst="rect">
            <a:avLst/>
          </a:prstGeom>
        </p:spPr>
        <p:txBody>
          <a:bodyPr wrap="square">
            <a:spAutoFit/>
          </a:bodyPr>
          <a:lstStyle/>
          <a:p>
            <a:r>
              <a:rPr lang="en-NZ" sz="1300" dirty="0">
                <a:latin typeface="Calibri" panose="020F0502020204030204" pitchFamily="34" charset="0"/>
                <a:cs typeface="Calibri" panose="020F0502020204030204" pitchFamily="34" charset="0"/>
                <a:hlinkClick r:id="rId3"/>
              </a:rPr>
              <a:t>Children's author Joy Cowley awarded Order of New Zealand in week of accolades | Stuff.co.nz</a:t>
            </a:r>
            <a:endParaRPr lang="en-NZ" sz="1300" dirty="0">
              <a:latin typeface="Calibri" panose="020F0502020204030204" pitchFamily="34" charset="0"/>
              <a:cs typeface="Calibri" panose="020F0502020204030204" pitchFamily="34" charset="0"/>
            </a:endParaRPr>
          </a:p>
        </p:txBody>
      </p:sp>
      <p:pic>
        <p:nvPicPr>
          <p:cNvPr id="10" name="Picture 2" descr="Badge of the Order of New Zealand">
            <a:extLst>
              <a:ext uri="{FF2B5EF4-FFF2-40B4-BE49-F238E27FC236}">
                <a16:creationId xmlns:a16="http://schemas.microsoft.com/office/drawing/2014/main" id="{988B191D-A8DE-432E-AF2E-3239B20733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61" r="4433"/>
          <a:stretch/>
        </p:blipFill>
        <p:spPr bwMode="auto">
          <a:xfrm>
            <a:off x="323528" y="195486"/>
            <a:ext cx="1266626" cy="18722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3528" y="2559263"/>
            <a:ext cx="8352928" cy="1092607"/>
          </a:xfrm>
          <a:prstGeom prst="rect">
            <a:avLst/>
          </a:prstGeom>
        </p:spPr>
        <p:txBody>
          <a:bodyPr wrap="square">
            <a:spAutoFit/>
          </a:bodyPr>
          <a:lstStyle/>
          <a:p>
            <a:pPr marL="0" indent="0">
              <a:buNone/>
            </a:pPr>
            <a:r>
              <a:rPr lang="en-NZ" sz="1300" dirty="0">
                <a:latin typeface="Calibri" panose="020F0502020204030204" pitchFamily="34" charset="0"/>
                <a:cs typeface="Calibri" panose="020F0502020204030204" pitchFamily="34" charset="0"/>
              </a:rPr>
              <a:t>Three former Governors-General have been made members of the order: The Honourable Dame Silvia Cartwright, ONZ, PCNZM, DBE, QSO, </a:t>
            </a:r>
            <a:r>
              <a:rPr lang="en-NZ" sz="1300" dirty="0" err="1">
                <a:latin typeface="Calibri" panose="020F0502020204030204" pitchFamily="34" charset="0"/>
                <a:cs typeface="Calibri" panose="020F0502020204030204" pitchFamily="34" charset="0"/>
              </a:rPr>
              <a:t>DStJ</a:t>
            </a:r>
            <a:r>
              <a:rPr lang="en-NZ" sz="1300" dirty="0">
                <a:latin typeface="Calibri" panose="020F0502020204030204" pitchFamily="34" charset="0"/>
                <a:cs typeface="Calibri" panose="020F0502020204030204" pitchFamily="34" charset="0"/>
              </a:rPr>
              <a:t> (made an Additional Member in June 2022), The Right Reverend &amp; The Honourable Sir Paul Reeves, ONZ, GCMG, BCVO, QSO and The Honourable Dame Catherine Anne Tizard, ONZ, GCMG, GCVO, DBE, QSO. </a:t>
            </a:r>
            <a:br>
              <a:rPr lang="en-NZ" sz="1300" dirty="0">
                <a:latin typeface="Calibri" panose="020F0502020204030204" pitchFamily="34" charset="0"/>
                <a:cs typeface="Calibri" panose="020F0502020204030204" pitchFamily="34" charset="0"/>
              </a:rPr>
            </a:br>
            <a:endParaRPr lang="en-NZ" sz="1300" dirty="0">
              <a:latin typeface="Calibri" panose="020F0502020204030204" pitchFamily="34" charset="0"/>
              <a:cs typeface="Calibri" panose="020F0502020204030204" pitchFamily="34" charset="0"/>
            </a:endParaRPr>
          </a:p>
          <a:p>
            <a:pPr marL="0" indent="0">
              <a:buNone/>
            </a:pPr>
            <a:r>
              <a:rPr lang="en-NZ" sz="1300" dirty="0">
                <a:latin typeface="Calibri" panose="020F0502020204030204" pitchFamily="34" charset="0"/>
                <a:cs typeface="Calibri" panose="020F0502020204030204" pitchFamily="34" charset="0"/>
              </a:rPr>
              <a:t>Deceased members include: Dame </a:t>
            </a:r>
            <a:r>
              <a:rPr lang="en-NZ" sz="1300" dirty="0" err="1">
                <a:latin typeface="Calibri" panose="020F0502020204030204" pitchFamily="34" charset="0"/>
                <a:cs typeface="Calibri" panose="020F0502020204030204" pitchFamily="34" charset="0"/>
              </a:rPr>
              <a:t>Whina</a:t>
            </a:r>
            <a:r>
              <a:rPr lang="en-NZ" sz="1300" dirty="0">
                <a:latin typeface="Calibri" panose="020F0502020204030204" pitchFamily="34" charset="0"/>
                <a:cs typeface="Calibri" panose="020F0502020204030204" pitchFamily="34" charset="0"/>
              </a:rPr>
              <a:t> Cooper, Sir Edmund Percival Hillary and Margaret </a:t>
            </a:r>
            <a:r>
              <a:rPr lang="en-NZ" sz="1300" dirty="0" err="1">
                <a:latin typeface="Calibri" panose="020F0502020204030204" pitchFamily="34" charset="0"/>
                <a:cs typeface="Calibri" panose="020F0502020204030204" pitchFamily="34" charset="0"/>
              </a:rPr>
              <a:t>Mahy</a:t>
            </a:r>
            <a:r>
              <a:rPr lang="en-NZ" sz="13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30077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10" name="Title 2"/>
          <p:cNvSpPr>
            <a:spLocks noGrp="1"/>
          </p:cNvSpPr>
          <p:nvPr>
            <p:ph type="title" idx="4294967295"/>
          </p:nvPr>
        </p:nvSpPr>
        <p:spPr>
          <a:xfrm>
            <a:off x="323528" y="1059582"/>
            <a:ext cx="4424363" cy="1944687"/>
          </a:xfrm>
        </p:spPr>
        <p:txBody>
          <a:bodyPr/>
          <a:lstStyle/>
          <a:p>
            <a:pPr algn="l"/>
            <a:r>
              <a:rPr lang="en-NZ" sz="4400" b="1" dirty="0">
                <a:latin typeface="Palatino Linotype" panose="02040502050505030304" pitchFamily="18" charset="0"/>
              </a:rPr>
              <a:t>Some members of the order of New Zealand</a:t>
            </a:r>
          </a:p>
        </p:txBody>
      </p:sp>
      <p:pic>
        <p:nvPicPr>
          <p:cNvPr id="11" name="Picture 10">
            <a:extLst>
              <a:ext uri="{FF2B5EF4-FFF2-40B4-BE49-F238E27FC236}">
                <a16:creationId xmlns:a16="http://schemas.microsoft.com/office/drawing/2014/main" id="{72C5A743-FF5F-4E58-8BB4-CC40866AD233}"/>
              </a:ext>
            </a:extLst>
          </p:cNvPr>
          <p:cNvPicPr>
            <a:picLocks noChangeAspect="1"/>
          </p:cNvPicPr>
          <p:nvPr/>
        </p:nvPicPr>
        <p:blipFill rotWithShape="1">
          <a:blip r:embed="rId3"/>
          <a:srcRect b="7686"/>
          <a:stretch/>
        </p:blipFill>
        <p:spPr>
          <a:xfrm>
            <a:off x="5148064" y="267494"/>
            <a:ext cx="1368152" cy="1966327"/>
          </a:xfrm>
          <a:prstGeom prst="rect">
            <a:avLst/>
          </a:prstGeom>
        </p:spPr>
      </p:pic>
      <p:pic>
        <p:nvPicPr>
          <p:cNvPr id="12" name="Picture 11" descr="A picture containing person, person, suit, standing&#10;&#10;Description automatically generated">
            <a:extLst>
              <a:ext uri="{FF2B5EF4-FFF2-40B4-BE49-F238E27FC236}">
                <a16:creationId xmlns:a16="http://schemas.microsoft.com/office/drawing/2014/main" id="{A46B229B-7C89-4CBD-9B63-F016C8F273F9}"/>
              </a:ext>
            </a:extLst>
          </p:cNvPr>
          <p:cNvPicPr>
            <a:picLocks noChangeAspect="1"/>
          </p:cNvPicPr>
          <p:nvPr/>
        </p:nvPicPr>
        <p:blipFill rotWithShape="1">
          <a:blip r:embed="rId4">
            <a:extLst>
              <a:ext uri="{28A0092B-C50C-407E-A947-70E740481C1C}">
                <a14:useLocalDpi xmlns:a14="http://schemas.microsoft.com/office/drawing/2010/main" val="0"/>
              </a:ext>
            </a:extLst>
          </a:blip>
          <a:srcRect r="1" b="51572"/>
          <a:stretch/>
        </p:blipFill>
        <p:spPr>
          <a:xfrm>
            <a:off x="5148064" y="2571749"/>
            <a:ext cx="1368152" cy="1418781"/>
          </a:xfrm>
          <a:prstGeom prst="rect">
            <a:avLst/>
          </a:prstGeom>
        </p:spPr>
      </p:pic>
      <p:sp>
        <p:nvSpPr>
          <p:cNvPr id="6" name="Rectangle 5"/>
          <p:cNvSpPr/>
          <p:nvPr/>
        </p:nvSpPr>
        <p:spPr>
          <a:xfrm>
            <a:off x="6643720" y="3990530"/>
            <a:ext cx="2214877" cy="261610"/>
          </a:xfrm>
          <a:prstGeom prst="rect">
            <a:avLst/>
          </a:prstGeom>
        </p:spPr>
        <p:txBody>
          <a:bodyPr wrap="square">
            <a:spAutoFit/>
          </a:bodyPr>
          <a:lstStyle/>
          <a:p>
            <a:pPr marL="0" indent="0" algn="ctr">
              <a:buNone/>
            </a:pPr>
            <a:r>
              <a:rPr lang="en-NZ" sz="1100" dirty="0">
                <a:latin typeface="Calibri" panose="020F0502020204030204" pitchFamily="34" charset="0"/>
                <a:cs typeface="Calibri" panose="020F0502020204030204" pitchFamily="34" charset="0"/>
              </a:rPr>
              <a:t>Sir Mason </a:t>
            </a:r>
            <a:r>
              <a:rPr lang="en-NZ" sz="1100" dirty="0" err="1">
                <a:latin typeface="Calibri" panose="020F0502020204030204" pitchFamily="34" charset="0"/>
                <a:cs typeface="Calibri" panose="020F0502020204030204" pitchFamily="34" charset="0"/>
              </a:rPr>
              <a:t>Durie</a:t>
            </a:r>
            <a:endParaRPr lang="en-NZ" sz="1100" dirty="0">
              <a:latin typeface="Calibri" panose="020F0502020204030204" pitchFamily="34" charset="0"/>
              <a:cs typeface="Calibri" panose="020F0502020204030204" pitchFamily="34" charset="0"/>
            </a:endParaRPr>
          </a:p>
        </p:txBody>
      </p:sp>
      <p:sp>
        <p:nvSpPr>
          <p:cNvPr id="7" name="Rectangle 6"/>
          <p:cNvSpPr/>
          <p:nvPr/>
        </p:nvSpPr>
        <p:spPr>
          <a:xfrm>
            <a:off x="5159485" y="2238132"/>
            <a:ext cx="1356731" cy="261610"/>
          </a:xfrm>
          <a:prstGeom prst="rect">
            <a:avLst/>
          </a:prstGeom>
        </p:spPr>
        <p:txBody>
          <a:bodyPr wrap="square">
            <a:spAutoFit/>
          </a:bodyPr>
          <a:lstStyle/>
          <a:p>
            <a:pPr marL="0" indent="0" algn="ctr">
              <a:buNone/>
            </a:pPr>
            <a:r>
              <a:rPr lang="en-NZ" sz="1100" dirty="0">
                <a:latin typeface="Calibri" panose="020F0502020204030204" pitchFamily="34" charset="0"/>
                <a:cs typeface="Calibri" panose="020F0502020204030204" pitchFamily="34" charset="0"/>
              </a:rPr>
              <a:t>Sir Murray </a:t>
            </a:r>
            <a:r>
              <a:rPr lang="en-NZ" sz="1100" dirty="0" err="1">
                <a:latin typeface="Calibri" panose="020F0502020204030204" pitchFamily="34" charset="0"/>
                <a:cs typeface="Calibri" panose="020F0502020204030204" pitchFamily="34" charset="0"/>
              </a:rPr>
              <a:t>Halberg</a:t>
            </a:r>
            <a:endParaRPr lang="en-NZ" sz="1100" dirty="0">
              <a:latin typeface="Calibri" panose="020F0502020204030204" pitchFamily="34" charset="0"/>
              <a:cs typeface="Calibri" panose="020F0502020204030204" pitchFamily="34" charset="0"/>
            </a:endParaRPr>
          </a:p>
        </p:txBody>
      </p:sp>
      <p:sp>
        <p:nvSpPr>
          <p:cNvPr id="9" name="Rectangle 8"/>
          <p:cNvSpPr/>
          <p:nvPr/>
        </p:nvSpPr>
        <p:spPr>
          <a:xfrm>
            <a:off x="5148064" y="3990530"/>
            <a:ext cx="1368152" cy="261610"/>
          </a:xfrm>
          <a:prstGeom prst="rect">
            <a:avLst/>
          </a:prstGeom>
        </p:spPr>
        <p:txBody>
          <a:bodyPr wrap="square">
            <a:spAutoFit/>
          </a:bodyPr>
          <a:lstStyle/>
          <a:p>
            <a:pPr marL="0" indent="0" algn="ctr">
              <a:buNone/>
            </a:pPr>
            <a:r>
              <a:rPr lang="en-NZ" sz="1100" dirty="0">
                <a:latin typeface="Calibri" panose="020F0502020204030204" pitchFamily="34" charset="0"/>
                <a:cs typeface="Calibri" panose="020F0502020204030204" pitchFamily="34" charset="0"/>
              </a:rPr>
              <a:t>Dame Joy </a:t>
            </a:r>
            <a:r>
              <a:rPr lang="en-NZ" sz="1100" dirty="0" err="1">
                <a:latin typeface="Calibri" panose="020F0502020204030204" pitchFamily="34" charset="0"/>
                <a:cs typeface="Calibri" panose="020F0502020204030204" pitchFamily="34" charset="0"/>
              </a:rPr>
              <a:t>Cowley</a:t>
            </a:r>
            <a:endParaRPr lang="en-NZ" sz="1100" dirty="0">
              <a:latin typeface="Calibri" panose="020F0502020204030204" pitchFamily="34" charset="0"/>
              <a:cs typeface="Calibri" panose="020F0502020204030204" pitchFamily="34" charset="0"/>
            </a:endParaRPr>
          </a:p>
        </p:txBody>
      </p:sp>
      <p:pic>
        <p:nvPicPr>
          <p:cNvPr id="14" name="Picture 13" descr="A person wearing a suit and tie&#10;&#10;Description automatically generated with medium confidence">
            <a:extLst>
              <a:ext uri="{FF2B5EF4-FFF2-40B4-BE49-F238E27FC236}">
                <a16:creationId xmlns:a16="http://schemas.microsoft.com/office/drawing/2014/main" id="{90D2739B-EA9C-4DAC-B34C-C382CA199FA2}"/>
              </a:ext>
            </a:extLst>
          </p:cNvPr>
          <p:cNvPicPr>
            <a:picLocks noChangeAspect="1"/>
          </p:cNvPicPr>
          <p:nvPr/>
        </p:nvPicPr>
        <p:blipFill>
          <a:blip r:embed="rId5"/>
          <a:stretch>
            <a:fillRect/>
          </a:stretch>
        </p:blipFill>
        <p:spPr>
          <a:xfrm>
            <a:off x="6637338" y="267494"/>
            <a:ext cx="2272199" cy="3723036"/>
          </a:xfrm>
          <a:prstGeom prst="rect">
            <a:avLst/>
          </a:prstGeom>
        </p:spPr>
      </p:pic>
    </p:spTree>
    <p:extLst>
      <p:ext uri="{BB962C8B-B14F-4D97-AF65-F5344CB8AC3E}">
        <p14:creationId xmlns:p14="http://schemas.microsoft.com/office/powerpoint/2010/main" val="66844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115" name="Rectangle 114"/>
          <p:cNvSpPr/>
          <p:nvPr/>
        </p:nvSpPr>
        <p:spPr>
          <a:xfrm>
            <a:off x="395536" y="2715766"/>
            <a:ext cx="3672408" cy="784830"/>
          </a:xfrm>
          <a:prstGeom prst="rect">
            <a:avLst/>
          </a:prstGeom>
        </p:spPr>
        <p:txBody>
          <a:bodyPr wrap="square">
            <a:spAutoFit/>
          </a:bodyPr>
          <a:lstStyle/>
          <a:p>
            <a:r>
              <a:rPr lang="en-US" sz="1500" dirty="0">
                <a:latin typeface="Calibri" panose="020F0502020204030204" pitchFamily="34" charset="0"/>
                <a:cs typeface="Calibri" panose="020F0502020204030204" pitchFamily="34" charset="0"/>
              </a:rPr>
              <a:t>Member of the Order of New Zealand (ONZ), and Dame Commander of the Order of the British Empire (DBE)</a:t>
            </a:r>
            <a:endParaRPr lang="en-NZ" sz="15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395536" y="555526"/>
            <a:ext cx="4424700" cy="1224136"/>
          </a:xfrm>
        </p:spPr>
        <p:txBody>
          <a:bodyPr/>
          <a:lstStyle/>
          <a:p>
            <a:pPr algn="l"/>
            <a:r>
              <a:rPr lang="en-NZ" b="1" dirty="0">
                <a:latin typeface="Palatino Linotype" panose="02040502050505030304" pitchFamily="18" charset="0"/>
              </a:rPr>
              <a:t>Dame </a:t>
            </a:r>
            <a:br>
              <a:rPr lang="en-NZ" b="1" dirty="0">
                <a:latin typeface="Palatino Linotype" panose="02040502050505030304" pitchFamily="18" charset="0"/>
              </a:rPr>
            </a:br>
            <a:r>
              <a:rPr lang="en-NZ" b="1" dirty="0" err="1">
                <a:latin typeface="Palatino Linotype" panose="02040502050505030304" pitchFamily="18" charset="0"/>
              </a:rPr>
              <a:t>Whina</a:t>
            </a:r>
            <a:r>
              <a:rPr lang="en-NZ" b="1" dirty="0">
                <a:latin typeface="Palatino Linotype" panose="02040502050505030304" pitchFamily="18" charset="0"/>
              </a:rPr>
              <a:t> Cooper </a:t>
            </a:r>
          </a:p>
        </p:txBody>
      </p:sp>
      <p:grpSp>
        <p:nvGrpSpPr>
          <p:cNvPr id="5" name="Group 4"/>
          <p:cNvGrpSpPr/>
          <p:nvPr/>
        </p:nvGrpSpPr>
        <p:grpSpPr>
          <a:xfrm>
            <a:off x="1" y="4354312"/>
            <a:ext cx="9143999" cy="789187"/>
            <a:chOff x="1" y="4354312"/>
            <a:chExt cx="9143999" cy="789187"/>
          </a:xfrm>
        </p:grpSpPr>
        <p:pic>
          <p:nvPicPr>
            <p:cNvPr id="8" name="Picture 2" descr="C:\Users\Joyab\Downloads\Banner_Page_01.jpg"/>
            <p:cNvPicPr>
              <a:picLocks noChangeAspect="1" noChangeArrowheads="1"/>
            </p:cNvPicPr>
            <p:nvPr/>
          </p:nvPicPr>
          <p:blipFill rotWithShape="1">
            <a:blip r:embed="rId3">
              <a:extLst>
                <a:ext uri="{28A0092B-C50C-407E-A947-70E740481C1C}">
                  <a14:useLocalDpi xmlns:a14="http://schemas.microsoft.com/office/drawing/2010/main" val="0"/>
                </a:ext>
              </a:extLst>
            </a:blip>
            <a:srcRect l="3266" t="8604" r="6934" b="65200"/>
            <a:stretch/>
          </p:blipFill>
          <p:spPr bwMode="auto">
            <a:xfrm>
              <a:off x="1" y="4354312"/>
              <a:ext cx="3824523" cy="7891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61301" y="4354312"/>
              <a:ext cx="5382699" cy="789187"/>
            </a:xfrm>
            <a:prstGeom prst="rect">
              <a:avLst/>
            </a:prstGeom>
            <a:solidFill>
              <a:srgbClr val="B4A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12" name="Picture 11">
            <a:extLst>
              <a:ext uri="{FF2B5EF4-FFF2-40B4-BE49-F238E27FC236}">
                <a16:creationId xmlns:a16="http://schemas.microsoft.com/office/drawing/2014/main" id="{C2F3C15A-0D53-4486-A836-5AEC3D4D0EAB}"/>
              </a:ext>
            </a:extLst>
          </p:cNvPr>
          <p:cNvPicPr>
            <a:picLocks noChangeAspect="1"/>
          </p:cNvPicPr>
          <p:nvPr/>
        </p:nvPicPr>
        <p:blipFill>
          <a:blip r:embed="rId4">
            <a:extLst>
              <a:ext uri="{28A0092B-C50C-407E-A947-70E740481C1C}">
                <a14:useLocalDpi xmlns:a14="http://schemas.microsoft.com/office/drawing/2010/main" val="0"/>
              </a:ext>
            </a:extLst>
          </a:blip>
          <a:srcRect t="12459" b="12459"/>
          <a:stretch/>
        </p:blipFill>
        <p:spPr>
          <a:xfrm>
            <a:off x="4799906" y="0"/>
            <a:ext cx="4367509" cy="435431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pSp>
        <p:nvGrpSpPr>
          <p:cNvPr id="10" name="Google Shape;931;p39"/>
          <p:cNvGrpSpPr/>
          <p:nvPr/>
        </p:nvGrpSpPr>
        <p:grpSpPr>
          <a:xfrm>
            <a:off x="467544" y="3723878"/>
            <a:ext cx="371782" cy="274285"/>
            <a:chOff x="5223609" y="3731112"/>
            <a:chExt cx="371782" cy="274285"/>
          </a:xfrm>
        </p:grpSpPr>
        <p:sp>
          <p:nvSpPr>
            <p:cNvPr id="13" name="Google Shape;932;p39"/>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33;p39"/>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899592" y="3723878"/>
            <a:ext cx="3672408" cy="323165"/>
          </a:xfrm>
          <a:prstGeom prst="rect">
            <a:avLst/>
          </a:prstGeom>
        </p:spPr>
        <p:txBody>
          <a:bodyPr wrap="square">
            <a:spAutoFit/>
          </a:bodyPr>
          <a:lstStyle/>
          <a:p>
            <a:r>
              <a:rPr lang="en-US" sz="1500" b="1" i="1" dirty="0">
                <a:latin typeface="Calibri" panose="020F0502020204030204" pitchFamily="34" charset="0"/>
                <a:cs typeface="Calibri" panose="020F0502020204030204" pitchFamily="34" charset="0"/>
              </a:rPr>
              <a:t>Māori leader and activist</a:t>
            </a:r>
            <a:endParaRPr lang="en-NZ"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0916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115" name="Rectangle 114"/>
          <p:cNvSpPr/>
          <p:nvPr/>
        </p:nvSpPr>
        <p:spPr>
          <a:xfrm>
            <a:off x="395536" y="2743349"/>
            <a:ext cx="4320480" cy="784830"/>
          </a:xfrm>
          <a:prstGeom prst="rect">
            <a:avLst/>
          </a:prstGeom>
        </p:spPr>
        <p:txBody>
          <a:bodyPr wrap="square">
            <a:spAutoFit/>
          </a:bodyPr>
          <a:lstStyle/>
          <a:p>
            <a:r>
              <a:rPr lang="en-US" sz="1500" dirty="0">
                <a:latin typeface="Calibri" panose="020F0502020204030204" pitchFamily="34" charset="0"/>
                <a:cs typeface="Calibri" panose="020F0502020204030204" pitchFamily="34" charset="0"/>
              </a:rPr>
              <a:t>Knight of the Order of the Garter (KG), Member of the Order of New Zealand (ONZ), and Knight Commander of the Order of the British Empire (KBE).</a:t>
            </a:r>
            <a:endParaRPr lang="en-NZ" sz="15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395536" y="555526"/>
            <a:ext cx="4424700" cy="1224136"/>
          </a:xfrm>
        </p:spPr>
        <p:txBody>
          <a:bodyPr/>
          <a:lstStyle/>
          <a:p>
            <a:pPr algn="l"/>
            <a:r>
              <a:rPr lang="en-NZ" b="1" dirty="0">
                <a:latin typeface="Palatino Linotype" panose="02040502050505030304" pitchFamily="18" charset="0"/>
              </a:rPr>
              <a:t>Sir </a:t>
            </a:r>
            <a:br>
              <a:rPr lang="en-NZ" b="1" dirty="0">
                <a:latin typeface="Palatino Linotype" panose="02040502050505030304" pitchFamily="18" charset="0"/>
              </a:rPr>
            </a:br>
            <a:r>
              <a:rPr lang="en-NZ" b="1" dirty="0">
                <a:latin typeface="Palatino Linotype" panose="02040502050505030304" pitchFamily="18" charset="0"/>
              </a:rPr>
              <a:t>Edmund Hillary</a:t>
            </a:r>
          </a:p>
        </p:txBody>
      </p:sp>
      <p:grpSp>
        <p:nvGrpSpPr>
          <p:cNvPr id="5" name="Group 4"/>
          <p:cNvGrpSpPr/>
          <p:nvPr/>
        </p:nvGrpSpPr>
        <p:grpSpPr>
          <a:xfrm>
            <a:off x="1" y="4354312"/>
            <a:ext cx="9143999" cy="789187"/>
            <a:chOff x="1" y="4354312"/>
            <a:chExt cx="9143999" cy="789187"/>
          </a:xfrm>
        </p:grpSpPr>
        <p:pic>
          <p:nvPicPr>
            <p:cNvPr id="8" name="Picture 2" descr="C:\Users\Joyab\Downloads\Banner_Page_01.jpg"/>
            <p:cNvPicPr>
              <a:picLocks noChangeAspect="1" noChangeArrowheads="1"/>
            </p:cNvPicPr>
            <p:nvPr/>
          </p:nvPicPr>
          <p:blipFill rotWithShape="1">
            <a:blip r:embed="rId3">
              <a:extLst>
                <a:ext uri="{28A0092B-C50C-407E-A947-70E740481C1C}">
                  <a14:useLocalDpi xmlns:a14="http://schemas.microsoft.com/office/drawing/2010/main" val="0"/>
                </a:ext>
              </a:extLst>
            </a:blip>
            <a:srcRect l="3266" t="8604" r="6934" b="65200"/>
            <a:stretch/>
          </p:blipFill>
          <p:spPr bwMode="auto">
            <a:xfrm>
              <a:off x="1" y="4354312"/>
              <a:ext cx="3824523" cy="7891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61301" y="4354312"/>
              <a:ext cx="5382699" cy="789187"/>
            </a:xfrm>
            <a:prstGeom prst="rect">
              <a:avLst/>
            </a:prstGeom>
            <a:solidFill>
              <a:srgbClr val="B4A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1" name="Rectangle 10"/>
          <p:cNvSpPr/>
          <p:nvPr/>
        </p:nvSpPr>
        <p:spPr>
          <a:xfrm>
            <a:off x="899592" y="3734911"/>
            <a:ext cx="4608512" cy="323165"/>
          </a:xfrm>
          <a:prstGeom prst="rect">
            <a:avLst/>
          </a:prstGeom>
        </p:spPr>
        <p:txBody>
          <a:bodyPr wrap="square">
            <a:spAutoFit/>
          </a:bodyPr>
          <a:lstStyle/>
          <a:p>
            <a:r>
              <a:rPr lang="en-US" sz="1500" b="1" i="1" dirty="0">
                <a:latin typeface="Calibri" panose="020F0502020204030204" pitchFamily="34" charset="0"/>
                <a:cs typeface="Calibri" panose="020F0502020204030204" pitchFamily="34" charset="0"/>
              </a:rPr>
              <a:t>Mountaineer, adventurer and philanthropist</a:t>
            </a:r>
          </a:p>
        </p:txBody>
      </p:sp>
      <p:grpSp>
        <p:nvGrpSpPr>
          <p:cNvPr id="9" name="Google Shape;931;p39"/>
          <p:cNvGrpSpPr/>
          <p:nvPr/>
        </p:nvGrpSpPr>
        <p:grpSpPr>
          <a:xfrm>
            <a:off x="467544" y="3723878"/>
            <a:ext cx="371782" cy="274285"/>
            <a:chOff x="5223609" y="3731112"/>
            <a:chExt cx="371782" cy="274285"/>
          </a:xfrm>
        </p:grpSpPr>
        <p:sp>
          <p:nvSpPr>
            <p:cNvPr id="10" name="Google Shape;932;p39"/>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33;p39"/>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Picture 15">
            <a:extLst>
              <a:ext uri="{FF2B5EF4-FFF2-40B4-BE49-F238E27FC236}">
                <a16:creationId xmlns:a16="http://schemas.microsoft.com/office/drawing/2014/main" id="{B58DB639-BDD1-4B54-A110-52E2CD972466}"/>
              </a:ext>
            </a:extLst>
          </p:cNvPr>
          <p:cNvPicPr>
            <a:picLocks noChangeAspect="1"/>
          </p:cNvPicPr>
          <p:nvPr/>
        </p:nvPicPr>
        <p:blipFill rotWithShape="1">
          <a:blip r:embed="rId4"/>
          <a:srcRect l="-4" t="15" r="30229" b="17526"/>
          <a:stretch/>
        </p:blipFill>
        <p:spPr>
          <a:xfrm>
            <a:off x="4757047" y="-744"/>
            <a:ext cx="4386953" cy="4355056"/>
          </a:xfrm>
          <a:prstGeom prst="rect">
            <a:avLst/>
          </a:prstGeom>
        </p:spPr>
      </p:pic>
    </p:spTree>
    <p:extLst>
      <p:ext uri="{BB962C8B-B14F-4D97-AF65-F5344CB8AC3E}">
        <p14:creationId xmlns:p14="http://schemas.microsoft.com/office/powerpoint/2010/main" val="4164689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115" name="Rectangle 114"/>
          <p:cNvSpPr/>
          <p:nvPr/>
        </p:nvSpPr>
        <p:spPr>
          <a:xfrm>
            <a:off x="395536" y="2669600"/>
            <a:ext cx="4248472" cy="1015663"/>
          </a:xfrm>
          <a:prstGeom prst="rect">
            <a:avLst/>
          </a:prstGeom>
        </p:spPr>
        <p:txBody>
          <a:bodyPr wrap="square">
            <a:spAutoFit/>
          </a:bodyPr>
          <a:lstStyle/>
          <a:p>
            <a:r>
              <a:rPr lang="en-US" sz="1500" dirty="0">
                <a:latin typeface="Calibri" panose="020F0502020204030204" pitchFamily="34" charset="0"/>
                <a:cs typeface="Calibri" panose="020F0502020204030204" pitchFamily="34" charset="0"/>
              </a:rPr>
              <a:t>Member of the Order of New Zealand (ONZ) </a:t>
            </a:r>
            <a:br>
              <a:rPr lang="en-US" sz="1500" dirty="0">
                <a:latin typeface="Calibri" panose="020F0502020204030204" pitchFamily="34" charset="0"/>
                <a:cs typeface="Calibri" panose="020F0502020204030204" pitchFamily="34" charset="0"/>
              </a:rPr>
            </a:br>
            <a:r>
              <a:rPr lang="en-US" sz="1500" dirty="0">
                <a:latin typeface="Calibri" panose="020F0502020204030204" pitchFamily="34" charset="0"/>
                <a:cs typeface="Calibri" panose="020F0502020204030204" pitchFamily="34" charset="0"/>
              </a:rPr>
              <a:t>Knight Bachelor</a:t>
            </a:r>
            <a:br>
              <a:rPr lang="en-US" sz="1500" dirty="0">
                <a:latin typeface="Calibri" panose="020F0502020204030204" pitchFamily="34" charset="0"/>
                <a:cs typeface="Calibri" panose="020F0502020204030204" pitchFamily="34" charset="0"/>
              </a:rPr>
            </a:br>
            <a:endParaRPr lang="en-US" sz="1500" dirty="0">
              <a:latin typeface="Calibri" panose="020F0502020204030204" pitchFamily="34" charset="0"/>
              <a:cs typeface="Calibri" panose="020F0502020204030204" pitchFamily="34" charset="0"/>
            </a:endParaRPr>
          </a:p>
          <a:p>
            <a:r>
              <a:rPr lang="en-US" sz="1500" dirty="0">
                <a:latin typeface="Calibri" panose="020F0502020204030204" pitchFamily="34" charset="0"/>
                <a:cs typeface="Calibri" panose="020F0502020204030204" pitchFamily="34" charset="0"/>
              </a:rPr>
              <a:t>For services to the Māori people and the community </a:t>
            </a:r>
          </a:p>
        </p:txBody>
      </p:sp>
      <p:sp>
        <p:nvSpPr>
          <p:cNvPr id="3" name="Title 2"/>
          <p:cNvSpPr>
            <a:spLocks noGrp="1"/>
          </p:cNvSpPr>
          <p:nvPr>
            <p:ph type="title"/>
          </p:nvPr>
        </p:nvSpPr>
        <p:spPr>
          <a:xfrm>
            <a:off x="395536" y="555526"/>
            <a:ext cx="4424700" cy="1224136"/>
          </a:xfrm>
        </p:spPr>
        <p:txBody>
          <a:bodyPr/>
          <a:lstStyle/>
          <a:p>
            <a:pPr algn="l"/>
            <a:r>
              <a:rPr lang="en-NZ" b="1" dirty="0">
                <a:latin typeface="Palatino Linotype" panose="02040502050505030304" pitchFamily="18" charset="0"/>
              </a:rPr>
              <a:t>Sir </a:t>
            </a:r>
            <a:br>
              <a:rPr lang="en-NZ" b="1" dirty="0">
                <a:latin typeface="Palatino Linotype" panose="02040502050505030304" pitchFamily="18" charset="0"/>
              </a:rPr>
            </a:br>
            <a:r>
              <a:rPr lang="en-NZ" b="1" dirty="0" err="1">
                <a:latin typeface="Palatino Linotype" panose="02040502050505030304" pitchFamily="18" charset="0"/>
              </a:rPr>
              <a:t>Tipene</a:t>
            </a:r>
            <a:r>
              <a:rPr lang="en-NZ" b="1" dirty="0">
                <a:latin typeface="Palatino Linotype" panose="02040502050505030304" pitchFamily="18" charset="0"/>
              </a:rPr>
              <a:t> </a:t>
            </a:r>
            <a:r>
              <a:rPr lang="en-NZ" b="1" dirty="0" err="1">
                <a:latin typeface="Palatino Linotype" panose="02040502050505030304" pitchFamily="18" charset="0"/>
              </a:rPr>
              <a:t>O’Regan</a:t>
            </a:r>
            <a:endParaRPr lang="en-NZ" b="1" dirty="0">
              <a:latin typeface="Palatino Linotype" panose="02040502050505030304" pitchFamily="18" charset="0"/>
            </a:endParaRPr>
          </a:p>
        </p:txBody>
      </p:sp>
      <p:grpSp>
        <p:nvGrpSpPr>
          <p:cNvPr id="5" name="Group 4"/>
          <p:cNvGrpSpPr/>
          <p:nvPr/>
        </p:nvGrpSpPr>
        <p:grpSpPr>
          <a:xfrm>
            <a:off x="1" y="4354312"/>
            <a:ext cx="9143999" cy="789187"/>
            <a:chOff x="1" y="4354312"/>
            <a:chExt cx="9143999" cy="789187"/>
          </a:xfrm>
        </p:grpSpPr>
        <p:pic>
          <p:nvPicPr>
            <p:cNvPr id="8" name="Picture 2" descr="C:\Users\Joyab\Downloads\Banner_Page_01.jpg"/>
            <p:cNvPicPr>
              <a:picLocks noChangeAspect="1" noChangeArrowheads="1"/>
            </p:cNvPicPr>
            <p:nvPr/>
          </p:nvPicPr>
          <p:blipFill rotWithShape="1">
            <a:blip r:embed="rId3">
              <a:extLst>
                <a:ext uri="{28A0092B-C50C-407E-A947-70E740481C1C}">
                  <a14:useLocalDpi xmlns:a14="http://schemas.microsoft.com/office/drawing/2010/main" val="0"/>
                </a:ext>
              </a:extLst>
            </a:blip>
            <a:srcRect l="3266" t="8604" r="6934" b="65200"/>
            <a:stretch/>
          </p:blipFill>
          <p:spPr bwMode="auto">
            <a:xfrm>
              <a:off x="1" y="4354312"/>
              <a:ext cx="3824523" cy="7891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61301" y="4354312"/>
              <a:ext cx="5382699" cy="789187"/>
            </a:xfrm>
            <a:prstGeom prst="rect">
              <a:avLst/>
            </a:prstGeom>
            <a:solidFill>
              <a:srgbClr val="B4A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11" name="Rectangle 10"/>
          <p:cNvSpPr/>
          <p:nvPr/>
        </p:nvSpPr>
        <p:spPr>
          <a:xfrm>
            <a:off x="899592" y="3832761"/>
            <a:ext cx="4608512" cy="323165"/>
          </a:xfrm>
          <a:prstGeom prst="rect">
            <a:avLst/>
          </a:prstGeom>
        </p:spPr>
        <p:txBody>
          <a:bodyPr wrap="square">
            <a:spAutoFit/>
          </a:bodyPr>
          <a:lstStyle/>
          <a:p>
            <a:r>
              <a:rPr lang="en-US" sz="1500" b="1" i="1" dirty="0">
                <a:latin typeface="Calibri" panose="020F0502020204030204" pitchFamily="34" charset="0"/>
                <a:cs typeface="Calibri" panose="020F0502020204030204" pitchFamily="34" charset="0"/>
              </a:rPr>
              <a:t>Renowned Māori leader, Academic and Businessman</a:t>
            </a:r>
          </a:p>
        </p:txBody>
      </p:sp>
      <p:grpSp>
        <p:nvGrpSpPr>
          <p:cNvPr id="9" name="Google Shape;931;p39"/>
          <p:cNvGrpSpPr/>
          <p:nvPr/>
        </p:nvGrpSpPr>
        <p:grpSpPr>
          <a:xfrm>
            <a:off x="467544" y="3821728"/>
            <a:ext cx="371782" cy="274285"/>
            <a:chOff x="5223609" y="3731112"/>
            <a:chExt cx="371782" cy="274285"/>
          </a:xfrm>
        </p:grpSpPr>
        <p:sp>
          <p:nvSpPr>
            <p:cNvPr id="10" name="Google Shape;932;p39"/>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33;p39"/>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Content Placeholder 4">
            <a:extLst>
              <a:ext uri="{FF2B5EF4-FFF2-40B4-BE49-F238E27FC236}">
                <a16:creationId xmlns:a16="http://schemas.microsoft.com/office/drawing/2014/main" id="{7C31EC61-6BF7-4226-8C0D-F7A9B644D6C1}"/>
              </a:ext>
            </a:extLst>
          </p:cNvPr>
          <p:cNvPicPr>
            <a:picLocks noChangeAspect="1"/>
          </p:cNvPicPr>
          <p:nvPr/>
        </p:nvPicPr>
        <p:blipFill rotWithShape="1">
          <a:blip r:embed="rId4">
            <a:extLst>
              <a:ext uri="{28A0092B-C50C-407E-A947-70E740481C1C}">
                <a14:useLocalDpi xmlns:a14="http://schemas.microsoft.com/office/drawing/2010/main" val="0"/>
              </a:ext>
            </a:extLst>
          </a:blip>
          <a:srcRect l="4998" r="4998"/>
          <a:stretch/>
        </p:blipFill>
        <p:spPr>
          <a:xfrm>
            <a:off x="5112568" y="0"/>
            <a:ext cx="4031432" cy="435759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76746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7" name="Rectangle 6"/>
          <p:cNvSpPr/>
          <p:nvPr/>
        </p:nvSpPr>
        <p:spPr>
          <a:xfrm>
            <a:off x="0" y="-20538"/>
            <a:ext cx="9144000" cy="5164038"/>
          </a:xfrm>
          <a:prstGeom prst="rect">
            <a:avLst/>
          </a:prstGeom>
          <a:solidFill>
            <a:srgbClr val="B4A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26" name="Picture 2" descr="C:\Users\Joyab\Downloads\Banner_Page_01.jpg"/>
          <p:cNvPicPr>
            <a:picLocks noChangeAspect="1" noChangeArrowheads="1"/>
          </p:cNvPicPr>
          <p:nvPr/>
        </p:nvPicPr>
        <p:blipFill rotWithShape="1">
          <a:blip r:embed="rId3">
            <a:extLst>
              <a:ext uri="{28A0092B-C50C-407E-A947-70E740481C1C}">
                <a14:useLocalDpi xmlns:a14="http://schemas.microsoft.com/office/drawing/2010/main" val="0"/>
              </a:ext>
            </a:extLst>
          </a:blip>
          <a:srcRect l="3266" t="8604" r="6934" b="65200"/>
          <a:stretch/>
        </p:blipFill>
        <p:spPr bwMode="auto">
          <a:xfrm>
            <a:off x="1" y="0"/>
            <a:ext cx="7740352" cy="1597215"/>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407;p31"/>
          <p:cNvSpPr txBox="1">
            <a:spLocks/>
          </p:cNvSpPr>
          <p:nvPr/>
        </p:nvSpPr>
        <p:spPr>
          <a:xfrm>
            <a:off x="251520" y="1995686"/>
            <a:ext cx="8496944" cy="18722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DM Serif Text"/>
              <a:buNone/>
              <a:defRPr sz="6100" b="0" i="0" u="none" strike="noStrike" cap="none">
                <a:solidFill>
                  <a:schemeClr val="dk1"/>
                </a:solidFill>
                <a:latin typeface="DM Serif Text"/>
                <a:ea typeface="DM Serif Text"/>
                <a:cs typeface="DM Serif Text"/>
                <a:sym typeface="DM Serif Text"/>
              </a:defRPr>
            </a:lvl1pPr>
            <a:lvl2pPr marR="0" lvl="1"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2pPr>
            <a:lvl3pPr marR="0" lvl="2"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3pPr>
            <a:lvl4pPr marR="0" lvl="3"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4pPr>
            <a:lvl5pPr marR="0" lvl="4"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5pPr>
            <a:lvl6pPr marR="0" lvl="5"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6pPr>
            <a:lvl7pPr marR="0" lvl="6"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7pPr>
            <a:lvl8pPr marR="0" lvl="7"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8pPr>
            <a:lvl9pPr marR="0" lvl="8" algn="ctr" rtl="0">
              <a:lnSpc>
                <a:spcPct val="100000"/>
              </a:lnSpc>
              <a:spcBef>
                <a:spcPts val="0"/>
              </a:spcBef>
              <a:spcAft>
                <a:spcPts val="0"/>
              </a:spcAft>
              <a:buClr>
                <a:schemeClr val="dk1"/>
              </a:buClr>
              <a:buSzPts val="5200"/>
              <a:buFont typeface="DM Serif Text"/>
              <a:buNone/>
              <a:defRPr sz="5200" b="0" i="0" u="none" strike="noStrike" cap="none">
                <a:solidFill>
                  <a:schemeClr val="dk1"/>
                </a:solidFill>
                <a:latin typeface="DM Serif Text"/>
                <a:ea typeface="DM Serif Text"/>
                <a:cs typeface="DM Serif Text"/>
                <a:sym typeface="DM Serif Text"/>
              </a:defRPr>
            </a:lvl9pPr>
          </a:lstStyle>
          <a:p>
            <a:pPr algn="ctr"/>
            <a:r>
              <a:rPr lang="en-US" sz="4400" b="1" dirty="0">
                <a:solidFill>
                  <a:schemeClr val="bg1"/>
                </a:solidFill>
                <a:latin typeface="Palatino Linotype" panose="02040502050505030304" pitchFamily="18" charset="0"/>
              </a:rPr>
              <a:t>More Inspirational</a:t>
            </a:r>
          </a:p>
          <a:p>
            <a:pPr algn="ctr"/>
            <a:r>
              <a:rPr lang="en-US" sz="4400" b="1" dirty="0">
                <a:solidFill>
                  <a:schemeClr val="bg1"/>
                </a:solidFill>
                <a:latin typeface="Palatino Linotype" panose="02040502050505030304" pitchFamily="18" charset="0"/>
              </a:rPr>
              <a:t>New Zealanders</a:t>
            </a:r>
          </a:p>
        </p:txBody>
      </p:sp>
    </p:spTree>
    <p:extLst>
      <p:ext uri="{BB962C8B-B14F-4D97-AF65-F5344CB8AC3E}">
        <p14:creationId xmlns:p14="http://schemas.microsoft.com/office/powerpoint/2010/main" val="985793946"/>
      </p:ext>
    </p:extLst>
  </p:cSld>
  <p:clrMapOvr>
    <a:masterClrMapping/>
  </p:clrMapOvr>
</p:sld>
</file>

<file path=ppt/theme/theme1.xml><?xml version="1.0" encoding="utf-8"?>
<a:theme xmlns:a="http://schemas.openxmlformats.org/drawingml/2006/main" name="Political Party Meeting by Slidesgo">
  <a:themeElements>
    <a:clrScheme name="Simple Light">
      <a:dk1>
        <a:srgbClr val="3C3C3C"/>
      </a:dk1>
      <a:lt1>
        <a:srgbClr val="F6F5EF"/>
      </a:lt1>
      <a:dk2>
        <a:srgbClr val="ECEAE1"/>
      </a:dk2>
      <a:lt2>
        <a:srgbClr val="C9C7BF"/>
      </a:lt2>
      <a:accent1>
        <a:srgbClr val="FFBD00"/>
      </a:accent1>
      <a:accent2>
        <a:srgbClr val="F35B68"/>
      </a:accent2>
      <a:accent3>
        <a:srgbClr val="098C9A"/>
      </a:accent3>
      <a:accent4>
        <a:srgbClr val="0E4A5E"/>
      </a:accent4>
      <a:accent5>
        <a:srgbClr val="946146"/>
      </a:accent5>
      <a:accent6>
        <a:srgbClr val="543728"/>
      </a:accent6>
      <a:hlink>
        <a:srgbClr val="3C3C3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xml>��< ? x m l   v e r s i o n = " 1 . 0 "   e n c o d i n g = " u t f - 1 6 " ? >  
 < p r o p e r t i e s   x m l n s = " h t t p : / / w w w . i m a n a g e . c o m / w o r k / x m l s c h e m a " >  
     < d o c u m e n t i d > D P M C ! 4 6 9 6 6 1 1 . 1 < / d o c u m e n t i d >  
     < s e n d e r i d > O L S E N K < / s e n d e r i d >  
     < s e n d e r e m a i l > K A T E . O L S E N @ G O V T H O U S E . G O V T . N Z < / s e n d e r e m a i l >  
     < l a s t m o d i f i e d > 2 0 2 4 - 1 0 - 2 3 T 1 6 : 3 2 : 4 1 . 0 0 0 0 0 0 0 + 1 3 : 0 0 < / l a s t m o d i f i e d >  
     < d a t a b a s e > D P M C < / d a t a b a s e >  
 < / p r o p e r t i e s > 
</file>

<file path=docProps/app.xml><?xml version="1.0" encoding="utf-8"?>
<Properties xmlns="http://schemas.openxmlformats.org/officeDocument/2006/extended-properties" xmlns:vt="http://schemas.openxmlformats.org/officeDocument/2006/docPropsVTypes">
  <Template/>
  <TotalTime>695</TotalTime>
  <Words>2421</Words>
  <Application>Microsoft Office PowerPoint</Application>
  <PresentationFormat>On-screen Show (16:9)</PresentationFormat>
  <Paragraphs>111</Paragraphs>
  <Slides>22</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Calibri</vt:lpstr>
      <vt:lpstr>DM Serif Text</vt:lpstr>
      <vt:lpstr>black_sanscondensed</vt:lpstr>
      <vt:lpstr>Open Sans</vt:lpstr>
      <vt:lpstr>open-sans</vt:lpstr>
      <vt:lpstr>Asap</vt:lpstr>
      <vt:lpstr>Roboto</vt:lpstr>
      <vt:lpstr>Palatino Linotype</vt:lpstr>
      <vt:lpstr>untitled-sans</vt:lpstr>
      <vt:lpstr>arial</vt:lpstr>
      <vt:lpstr>Political Party Meeting by Slidesgo</vt:lpstr>
      <vt:lpstr>He manukura whenua,  He manukura tangata</vt:lpstr>
      <vt:lpstr>Inspirational Kiwis  Manukura</vt:lpstr>
      <vt:lpstr>PowerPoint Presentation</vt:lpstr>
      <vt:lpstr>The Order of New Zealand</vt:lpstr>
      <vt:lpstr>Some members of the order of New Zealand</vt:lpstr>
      <vt:lpstr>Dame  Whina Cooper </vt:lpstr>
      <vt:lpstr>Sir  Edmund Hillary</vt:lpstr>
      <vt:lpstr>Sir  Tipene O’Regan</vt:lpstr>
      <vt:lpstr>PowerPoint Presentation</vt:lpstr>
      <vt:lpstr>Dame  Sophie Pascoe</vt:lpstr>
      <vt:lpstr>Sir  Robert Martin</vt:lpstr>
      <vt:lpstr>Dame  Hinewehi Mohi</vt:lpstr>
      <vt:lpstr>Dame  Valerie Adams</vt:lpstr>
      <vt:lpstr>What traits do these people share?</vt:lpstr>
      <vt:lpstr>Research an inspirational New Zealander (past or present) and present to your class</vt:lpstr>
      <vt:lpstr>PowerPoint Presentation</vt:lpstr>
      <vt:lpstr>A King’s Service Medal recipient: </vt:lpstr>
      <vt:lpstr>PowerPoint Presentation</vt:lpstr>
      <vt:lpstr>Things to consider:</vt:lpstr>
      <vt:lpstr>You are invited to an Investiture Ceremony at Government House, Wellington:</vt:lpstr>
      <vt:lpstr>PowerPoint Presentation</vt:lpstr>
      <vt:lpstr>The whakataukī used by  the Governor-General: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manukura whenua,  He manukura tangata</dc:title>
  <dc:creator>Joya Boerrigter</dc:creator>
  <cp:lastModifiedBy>Kate Olsen [GovtHouse]</cp:lastModifiedBy>
  <cp:revision>45</cp:revision>
  <dcterms:modified xsi:type="dcterms:W3CDTF">2024-10-23T03:32:41Z</dcterms:modified>
</cp:coreProperties>
</file>